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5256" autoAdjust="0"/>
  </p:normalViewPr>
  <p:slideViewPr>
    <p:cSldViewPr snapToGrid="0" snapToObjects="1">
      <p:cViewPr varScale="1">
        <p:scale>
          <a:sx n="82" d="100"/>
          <a:sy n="82" d="100"/>
        </p:scale>
        <p:origin x="92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05-Mar-22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05-Mar-22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19705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05-Mar-22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05-Mar-22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05-Mar-22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05-Mar-22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05-Mar-22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05-Mar-22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05-Mar-22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05-Mar-22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05-Mar-22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05-Mar-22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hyperlink" Target="https://github.com/sourav9064/IBM-Data-Science/blob/a46be7f66d80c1c9367f3f9367507f13f31e9a85/Course%2010/Week%201/w1_03_spacex_Data_wrangling.ipynb" TargetMode="Externa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https://github.com/sourav9064/IBM-Data-Science/blob/a46be7f66d80c1c9367f3f9367507f13f31e9a85/Course%2010/Week%202/w2_02_eda_dataviz.ipynb" TargetMode="External"/><Relationship Id="rId5" Type="http://schemas.openxmlformats.org/officeDocument/2006/relationships/image" Target="../media/image28.png"/><Relationship Id="rId10"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ithub.com/sourav9064/IBM-Data-Science/blob/a46be7f66d80c1c9367f3f9367507f13f31e9a85/Course%2010/Week%202/w2_01_eda_sql_coursera.ipynb"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https://github.com/sourav9064/IBM-Data-Science/blob/a46be7f66d80c1c9367f3f9367507f13f31e9a85/Course%2010/Week%203/w3_01_launch_site_location.ipynb" TargetMode="External"/><Relationship Id="rId5" Type="http://schemas.openxmlformats.org/officeDocument/2006/relationships/image" Target="../media/image3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ithub.com/sourav9064/IBM-Data-Science/blob/4b7743d3c3f84ac5b0187e704091eeb19c282efc/Course%2010/Week%203/flask_app.py" TargetMode="Externa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ithub.com/sourav9064/IBM-Data-Science/blob/4b7743d3c3f84ac5b0187e704091eeb19c282efc/Course%2010/Week%203/flask_app.py" TargetMode="Externa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wikipedia.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github.com/sourav9064/IBM-Data-Science/blob/a46be7f66d80c1c9367f3f9367507f13f31e9a85/Course%2010/Week%201/w1_01_spacex_data_collection_api.ipynb" TargetMode="External"/><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github.com/sourav9064/IBM-Data-Science/blob/a46be7f66d80c1c9367f3f9367507f13f31e9a85/Course%2010/Week%201/w1_02_webscraping.ipynb" TargetMode="External"/><Relationship Id="rId3" Type="http://schemas.openxmlformats.org/officeDocument/2006/relationships/image" Target="../media/image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2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494268" cy="954107"/>
          </a:xfrm>
          <a:prstGeom prst="rect">
            <a:avLst/>
          </a:prstGeom>
          <a:noFill/>
        </p:spPr>
        <p:txBody>
          <a:bodyPr wrap="square" lIns="91440" tIns="45720" rIns="91440" bIns="45720" rtlCol="0" anchor="t">
            <a:spAutoFit/>
          </a:bodyPr>
          <a:lstStyle/>
          <a:p>
            <a:r>
              <a:rPr lang="en-US" sz="2800" dirty="0">
                <a:solidFill>
                  <a:schemeClr val="bg2"/>
                </a:solidFill>
                <a:latin typeface="Abadi"/>
                <a:ea typeface="SF Pro" pitchFamily="2" charset="0"/>
                <a:cs typeface="SF Pro" pitchFamily="2" charset="0"/>
              </a:rPr>
              <a:t>Sourav Das</a:t>
            </a:r>
          </a:p>
          <a:p>
            <a:r>
              <a:rPr lang="en-US" sz="2800">
                <a:solidFill>
                  <a:schemeClr val="bg2"/>
                </a:solidFill>
                <a:latin typeface="Abadi" panose="020B0604020104020204" pitchFamily="34" charset="0"/>
                <a:ea typeface="SF Pro" pitchFamily="2" charset="0"/>
                <a:cs typeface="SF Pro" pitchFamily="2" charset="0"/>
              </a:rPr>
              <a:t>06-03-2022</a:t>
            </a:r>
            <a:endParaRPr lang="en-US" sz="28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pic>
        <p:nvPicPr>
          <p:cNvPr id="5" name="Picture 4">
            <a:extLst>
              <a:ext uri="{FF2B5EF4-FFF2-40B4-BE49-F238E27FC236}">
                <a16:creationId xmlns:a16="http://schemas.microsoft.com/office/drawing/2014/main" id="{67AF20B3-DE62-4970-8123-23CCEF0C14B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23583" y1="51125" x2="23583" y2="51125"/>
                        <a14:foregroundMark x1="23583" y1="51125" x2="23583" y2="51125"/>
                        <a14:foregroundMark x1="37083" y1="51250" x2="37083" y2="51250"/>
                        <a14:foregroundMark x1="37083" y1="51250" x2="37083" y2="51250"/>
                        <a14:foregroundMark x1="43083" y1="50750" x2="43083" y2="50750"/>
                        <a14:foregroundMark x1="43083" y1="50875" x2="43083" y2="50875"/>
                        <a14:foregroundMark x1="57667" y1="49125" x2="57667" y2="49125"/>
                        <a14:foregroundMark x1="57667" y1="49125" x2="57667" y2="49125"/>
                        <a14:foregroundMark x1="54250" y1="54125" x2="54167" y2="54500"/>
                        <a14:foregroundMark x1="54167" y1="54500" x2="54167" y2="54500"/>
                        <a14:foregroundMark x1="68833" y1="51875" x2="68833" y2="51875"/>
                        <a14:foregroundMark x1="68833" y1="51875" x2="68833" y2="51875"/>
                        <a14:foregroundMark x1="71917" y1="54875" x2="71917" y2="54875"/>
                        <a14:foregroundMark x1="66667" y1="49500" x2="67167" y2="49375"/>
                        <a14:backgroundMark x1="86667" y1="43000" x2="86667" y2="43000"/>
                        <a14:backgroundMark x1="85083" y1="41500" x2="86250" y2="48750"/>
                        <a14:backgroundMark x1="86250" y1="48750" x2="88750" y2="41125"/>
                        <a14:backgroundMark x1="88750" y1="41125" x2="85167" y2="42875"/>
                      </a14:backgroundRemoval>
                    </a14:imgEffect>
                  </a14:imgLayer>
                </a14:imgProps>
              </a:ext>
            </a:extLst>
          </a:blip>
          <a:srcRect l="6975" t="40425" r="12290" b="38142"/>
          <a:stretch/>
        </p:blipFill>
        <p:spPr>
          <a:xfrm>
            <a:off x="9520422" y="755001"/>
            <a:ext cx="2671578" cy="472835"/>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10" descr="IDEAS? What Should We Do Next?">
            <a:extLst>
              <a:ext uri="{FF2B5EF4-FFF2-40B4-BE49-F238E27FC236}">
                <a16:creationId xmlns:a16="http://schemas.microsoft.com/office/drawing/2014/main" id="{AC1FA5F2-76E5-43D7-97BE-E0969AE04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DA872A5-7B17-43EA-8DB5-64A955D37016}"/>
              </a:ext>
            </a:extLst>
          </p:cNvPr>
          <p:cNvPicPr>
            <a:picLocks noChangeAspect="1"/>
          </p:cNvPicPr>
          <p:nvPr/>
        </p:nvPicPr>
        <p:blipFill>
          <a:blip r:embed="rId4"/>
          <a:stretch>
            <a:fillRect/>
          </a:stretch>
        </p:blipFill>
        <p:spPr>
          <a:xfrm>
            <a:off x="9354989" y="1248374"/>
            <a:ext cx="2217818" cy="435816"/>
          </a:xfrm>
          <a:prstGeom prst="rect">
            <a:avLst/>
          </a:prstGeom>
        </p:spPr>
      </p:pic>
      <p:sp>
        <p:nvSpPr>
          <p:cNvPr id="2" name="Rectangle 1">
            <a:extLst>
              <a:ext uri="{FF2B5EF4-FFF2-40B4-BE49-F238E27FC236}">
                <a16:creationId xmlns:a16="http://schemas.microsoft.com/office/drawing/2014/main" id="{440DE23D-5C6F-4BDF-A4D7-BAF7E21F2826}"/>
              </a:ext>
            </a:extLst>
          </p:cNvPr>
          <p:cNvSpPr/>
          <p:nvPr/>
        </p:nvSpPr>
        <p:spPr>
          <a:xfrm>
            <a:off x="770011" y="1298331"/>
            <a:ext cx="1823899" cy="33590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t>Introduction</a:t>
            </a:r>
            <a:endParaRPr lang="en-IN" sz="2400" b="1" dirty="0"/>
          </a:p>
        </p:txBody>
      </p:sp>
      <p:pic>
        <p:nvPicPr>
          <p:cNvPr id="10" name="Picture 9">
            <a:extLst>
              <a:ext uri="{FF2B5EF4-FFF2-40B4-BE49-F238E27FC236}">
                <a16:creationId xmlns:a16="http://schemas.microsoft.com/office/drawing/2014/main" id="{A953524C-CD34-4A7D-8713-DD0A0F6D1C22}"/>
              </a:ext>
            </a:extLst>
          </p:cNvPr>
          <p:cNvPicPr>
            <a:picLocks noChangeAspect="1"/>
          </p:cNvPicPr>
          <p:nvPr/>
        </p:nvPicPr>
        <p:blipFill>
          <a:blip r:embed="rId5"/>
          <a:stretch>
            <a:fillRect/>
          </a:stretch>
        </p:blipFill>
        <p:spPr>
          <a:xfrm>
            <a:off x="770011" y="1684190"/>
            <a:ext cx="7110076" cy="1828958"/>
          </a:xfrm>
          <a:prstGeom prst="rect">
            <a:avLst/>
          </a:prstGeom>
          <a:ln>
            <a:solidFill>
              <a:schemeClr val="tx1"/>
            </a:solidFill>
          </a:ln>
        </p:spPr>
      </p:pic>
      <p:sp>
        <p:nvSpPr>
          <p:cNvPr id="11" name="Rectangle 10">
            <a:extLst>
              <a:ext uri="{FF2B5EF4-FFF2-40B4-BE49-F238E27FC236}">
                <a16:creationId xmlns:a16="http://schemas.microsoft.com/office/drawing/2014/main" id="{8B2A51E1-3428-4DE6-86D4-31CEE2DC6E99}"/>
              </a:ext>
            </a:extLst>
          </p:cNvPr>
          <p:cNvSpPr/>
          <p:nvPr/>
        </p:nvSpPr>
        <p:spPr>
          <a:xfrm>
            <a:off x="770011" y="3563105"/>
            <a:ext cx="1166327" cy="33074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t>Process</a:t>
            </a:r>
            <a:endParaRPr lang="en-IN" sz="2400" b="1" dirty="0"/>
          </a:p>
        </p:txBody>
      </p:sp>
      <p:pic>
        <p:nvPicPr>
          <p:cNvPr id="13" name="Picture 12">
            <a:extLst>
              <a:ext uri="{FF2B5EF4-FFF2-40B4-BE49-F238E27FC236}">
                <a16:creationId xmlns:a16="http://schemas.microsoft.com/office/drawing/2014/main" id="{EB3F7BFA-F691-44A4-9A2B-891CD647A79B}"/>
              </a:ext>
            </a:extLst>
          </p:cNvPr>
          <p:cNvPicPr>
            <a:picLocks noChangeAspect="1"/>
          </p:cNvPicPr>
          <p:nvPr/>
        </p:nvPicPr>
        <p:blipFill>
          <a:blip r:embed="rId6"/>
          <a:stretch>
            <a:fillRect/>
          </a:stretch>
        </p:blipFill>
        <p:spPr>
          <a:xfrm>
            <a:off x="770011" y="3943803"/>
            <a:ext cx="7110075" cy="2830221"/>
          </a:xfrm>
          <a:prstGeom prst="rect">
            <a:avLst/>
          </a:prstGeom>
          <a:ln>
            <a:solidFill>
              <a:schemeClr val="tx1"/>
            </a:solidFill>
          </a:ln>
        </p:spPr>
      </p:pic>
      <p:pic>
        <p:nvPicPr>
          <p:cNvPr id="14" name="Picture 2" descr="GitHub Logo, history, meaning, symbol, PNG">
            <a:hlinkClick r:id="rId7"/>
            <a:extLst>
              <a:ext uri="{FF2B5EF4-FFF2-40B4-BE49-F238E27FC236}">
                <a16:creationId xmlns:a16="http://schemas.microsoft.com/office/drawing/2014/main" id="{5614040B-EAC2-446E-B775-7A6BE0B91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4772" y="1684190"/>
            <a:ext cx="2157728" cy="1213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D37424D-E018-49C3-AF55-0DE64735BDA6}"/>
              </a:ext>
            </a:extLst>
          </p:cNvPr>
          <p:cNvSpPr/>
          <p:nvPr/>
        </p:nvSpPr>
        <p:spPr>
          <a:xfrm>
            <a:off x="7880087" y="2760423"/>
            <a:ext cx="4311913" cy="995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0" i="0" dirty="0">
                <a:solidFill>
                  <a:srgbClr val="212121"/>
                </a:solidFill>
                <a:effectLst/>
                <a:latin typeface="Roboto" panose="02000000000000000000" pitchFamily="2" charset="0"/>
              </a:rPr>
              <a:t>Each launch aims to an dedicated orbit, and here are some common orbit types:</a:t>
            </a:r>
            <a:endParaRPr lang="en-IN" dirty="0"/>
          </a:p>
        </p:txBody>
      </p:sp>
      <p:pic>
        <p:nvPicPr>
          <p:cNvPr id="11266" name="Picture 2">
            <a:extLst>
              <a:ext uri="{FF2B5EF4-FFF2-40B4-BE49-F238E27FC236}">
                <a16:creationId xmlns:a16="http://schemas.microsoft.com/office/drawing/2014/main" id="{F35FCE66-2B59-4F4C-AE72-3E58AE22C4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7985" y="3647080"/>
            <a:ext cx="3356116" cy="22192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0CE7011-D87D-4A29-81FC-B5DFEB8C07A6}"/>
              </a:ext>
            </a:extLst>
          </p:cNvPr>
          <p:cNvSpPr/>
          <p:nvPr/>
        </p:nvSpPr>
        <p:spPr>
          <a:xfrm>
            <a:off x="8357985" y="5915438"/>
            <a:ext cx="2153128" cy="4864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i="1" dirty="0"/>
              <a:t>Diagram showing common </a:t>
            </a:r>
          </a:p>
          <a:p>
            <a:pPr algn="ctr"/>
            <a:r>
              <a:rPr lang="en-US" sz="1400" i="1" dirty="0"/>
              <a:t>orbit types SpaceX uses</a:t>
            </a:r>
            <a:endParaRPr lang="en-IN" sz="1400" i="1"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10" descr="IDEAS? What Should We Do Next?">
            <a:extLst>
              <a:ext uri="{FF2B5EF4-FFF2-40B4-BE49-F238E27FC236}">
                <a16:creationId xmlns:a16="http://schemas.microsoft.com/office/drawing/2014/main" id="{B2B1413D-C0CF-4B50-9FA1-416CFC23B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23501DC-3470-459F-B996-05BAF2DC3F6F}"/>
              </a:ext>
            </a:extLst>
          </p:cNvPr>
          <p:cNvPicPr>
            <a:picLocks noChangeAspect="1"/>
          </p:cNvPicPr>
          <p:nvPr/>
        </p:nvPicPr>
        <p:blipFill>
          <a:blip r:embed="rId4"/>
          <a:stretch>
            <a:fillRect/>
          </a:stretch>
        </p:blipFill>
        <p:spPr>
          <a:xfrm>
            <a:off x="9354989" y="1248374"/>
            <a:ext cx="2217818" cy="435816"/>
          </a:xfrm>
          <a:prstGeom prst="rect">
            <a:avLst/>
          </a:prstGeom>
        </p:spPr>
      </p:pic>
      <p:sp>
        <p:nvSpPr>
          <p:cNvPr id="2" name="Rectangle 1">
            <a:extLst>
              <a:ext uri="{FF2B5EF4-FFF2-40B4-BE49-F238E27FC236}">
                <a16:creationId xmlns:a16="http://schemas.microsoft.com/office/drawing/2014/main" id="{D96D5676-345F-4417-A546-16AB33FE40B8}"/>
              </a:ext>
            </a:extLst>
          </p:cNvPr>
          <p:cNvSpPr/>
          <p:nvPr/>
        </p:nvSpPr>
        <p:spPr>
          <a:xfrm>
            <a:off x="770011" y="1248374"/>
            <a:ext cx="4301412"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dirty="0"/>
              <a:t>Scatter Graphs being drawn</a:t>
            </a:r>
            <a:endParaRPr lang="en-IN" sz="2800" b="1" dirty="0"/>
          </a:p>
        </p:txBody>
      </p:sp>
      <p:sp>
        <p:nvSpPr>
          <p:cNvPr id="8" name="Rectangle 7">
            <a:extLst>
              <a:ext uri="{FF2B5EF4-FFF2-40B4-BE49-F238E27FC236}">
                <a16:creationId xmlns:a16="http://schemas.microsoft.com/office/drawing/2014/main" id="{A130D78C-E06C-4970-BBE9-957C1805872A}"/>
              </a:ext>
            </a:extLst>
          </p:cNvPr>
          <p:cNvSpPr/>
          <p:nvPr/>
        </p:nvSpPr>
        <p:spPr>
          <a:xfrm>
            <a:off x="825994" y="1797423"/>
            <a:ext cx="4137892" cy="319445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lnSpc>
                <a:spcPct val="150000"/>
              </a:lnSpc>
              <a:buFont typeface="Wingdings" panose="05000000000000000000" pitchFamily="2" charset="2"/>
              <a:buChar char="§"/>
            </a:pPr>
            <a:r>
              <a:rPr lang="en-US" sz="2200" dirty="0"/>
              <a:t>Flight Number vs. Payload Mass</a:t>
            </a:r>
          </a:p>
          <a:p>
            <a:pPr marL="285750" indent="-285750">
              <a:lnSpc>
                <a:spcPct val="150000"/>
              </a:lnSpc>
              <a:buFont typeface="Wingdings" panose="05000000000000000000" pitchFamily="2" charset="2"/>
              <a:buChar char="§"/>
            </a:pPr>
            <a:r>
              <a:rPr lang="en-US" sz="2200" dirty="0"/>
              <a:t>Flight Number vs. Launch Site</a:t>
            </a:r>
          </a:p>
          <a:p>
            <a:pPr marL="285750" indent="-285750">
              <a:lnSpc>
                <a:spcPct val="150000"/>
              </a:lnSpc>
              <a:buFont typeface="Wingdings" panose="05000000000000000000" pitchFamily="2" charset="2"/>
              <a:buChar char="§"/>
            </a:pPr>
            <a:r>
              <a:rPr lang="en-US" sz="2200" dirty="0"/>
              <a:t>Payload vs. Launch Site</a:t>
            </a:r>
          </a:p>
          <a:p>
            <a:pPr marL="285750" indent="-285750">
              <a:lnSpc>
                <a:spcPct val="150000"/>
              </a:lnSpc>
              <a:buFont typeface="Wingdings" panose="05000000000000000000" pitchFamily="2" charset="2"/>
              <a:buChar char="§"/>
            </a:pPr>
            <a:r>
              <a:rPr lang="en-US" sz="2200" dirty="0"/>
              <a:t>Orbit vs. Flight Number</a:t>
            </a:r>
          </a:p>
          <a:p>
            <a:pPr marL="285750" indent="-285750">
              <a:lnSpc>
                <a:spcPct val="150000"/>
              </a:lnSpc>
              <a:buFont typeface="Wingdings" panose="05000000000000000000" pitchFamily="2" charset="2"/>
              <a:buChar char="§"/>
            </a:pPr>
            <a:r>
              <a:rPr lang="en-US" sz="2200" dirty="0"/>
              <a:t>Payload vs. Orbit Type</a:t>
            </a:r>
          </a:p>
          <a:p>
            <a:pPr marL="285750" indent="-285750">
              <a:lnSpc>
                <a:spcPct val="150000"/>
              </a:lnSpc>
              <a:buFont typeface="Wingdings" panose="05000000000000000000" pitchFamily="2" charset="2"/>
              <a:buChar char="§"/>
            </a:pPr>
            <a:r>
              <a:rPr lang="en-US" sz="2200" dirty="0"/>
              <a:t>Orbit vs. Payload Mass</a:t>
            </a:r>
            <a:endParaRPr lang="en-IN" sz="2200" dirty="0"/>
          </a:p>
        </p:txBody>
      </p:sp>
      <p:pic>
        <p:nvPicPr>
          <p:cNvPr id="10252" name="Picture 12" descr="Plot Icon #336051 - Free Icons Library">
            <a:extLst>
              <a:ext uri="{FF2B5EF4-FFF2-40B4-BE49-F238E27FC236}">
                <a16:creationId xmlns:a16="http://schemas.microsoft.com/office/drawing/2014/main" id="{368FDD74-D95B-484D-8CB5-BBE5F381E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6278" y="3796102"/>
            <a:ext cx="1035698" cy="1035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69C1118-6761-4A37-A2C2-6477B702EDFA}"/>
              </a:ext>
            </a:extLst>
          </p:cNvPr>
          <p:cNvSpPr/>
          <p:nvPr/>
        </p:nvSpPr>
        <p:spPr>
          <a:xfrm>
            <a:off x="770011" y="5032074"/>
            <a:ext cx="5325989" cy="119431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t>Scatter plots show how much one variable is affected by another. The relationship between two variables are called their correlation. Scatter plots usually consists of large body of data.</a:t>
            </a:r>
            <a:endParaRPr lang="en-IN" dirty="0"/>
          </a:p>
        </p:txBody>
      </p:sp>
      <p:pic>
        <p:nvPicPr>
          <p:cNvPr id="16" name="Picture 2" descr="GitHub Logo, history, meaning, symbol, PNG">
            <a:hlinkClick r:id="rId6"/>
            <a:extLst>
              <a:ext uri="{FF2B5EF4-FFF2-40B4-BE49-F238E27FC236}">
                <a16:creationId xmlns:a16="http://schemas.microsoft.com/office/drawing/2014/main" id="{E7DF7C25-79C7-4BC0-B9D9-ED76E5582A4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143" b="17413"/>
          <a:stretch/>
        </p:blipFill>
        <p:spPr bwMode="auto">
          <a:xfrm>
            <a:off x="5661305" y="1248374"/>
            <a:ext cx="1728555" cy="6557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7E13EB5-888C-4CA3-B5C5-E5F19442C2C2}"/>
              </a:ext>
            </a:extLst>
          </p:cNvPr>
          <p:cNvSpPr/>
          <p:nvPr/>
        </p:nvSpPr>
        <p:spPr>
          <a:xfrm>
            <a:off x="6176865" y="1888162"/>
            <a:ext cx="3909507"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dirty="0"/>
              <a:t>Bar Graph being drawn</a:t>
            </a:r>
            <a:endParaRPr lang="en-IN" sz="2800" b="1" dirty="0"/>
          </a:p>
        </p:txBody>
      </p:sp>
      <p:sp>
        <p:nvSpPr>
          <p:cNvPr id="18" name="Rectangle 17">
            <a:extLst>
              <a:ext uri="{FF2B5EF4-FFF2-40B4-BE49-F238E27FC236}">
                <a16:creationId xmlns:a16="http://schemas.microsoft.com/office/drawing/2014/main" id="{AFA7A78D-B052-4675-A44A-D1FB5C99F304}"/>
              </a:ext>
            </a:extLst>
          </p:cNvPr>
          <p:cNvSpPr/>
          <p:nvPr/>
        </p:nvSpPr>
        <p:spPr>
          <a:xfrm>
            <a:off x="6347926" y="2395454"/>
            <a:ext cx="1867289" cy="40163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nSpc>
                <a:spcPct val="150000"/>
              </a:lnSpc>
            </a:pPr>
            <a:r>
              <a:rPr lang="en-US" sz="2200" dirty="0"/>
              <a:t>Mean vs. Orbit</a:t>
            </a:r>
          </a:p>
        </p:txBody>
      </p:sp>
      <p:sp>
        <p:nvSpPr>
          <p:cNvPr id="10" name="Rectangle 9">
            <a:extLst>
              <a:ext uri="{FF2B5EF4-FFF2-40B4-BE49-F238E27FC236}">
                <a16:creationId xmlns:a16="http://schemas.microsoft.com/office/drawing/2014/main" id="{4115EA22-6FAD-4449-B119-B5A2C296CD22}"/>
              </a:ext>
            </a:extLst>
          </p:cNvPr>
          <p:cNvSpPr/>
          <p:nvPr/>
        </p:nvSpPr>
        <p:spPr>
          <a:xfrm>
            <a:off x="6347926" y="2871287"/>
            <a:ext cx="5719666" cy="156662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800" dirty="0"/>
              <a:t>A bar diagram makes it easy to compare sets of data between different groups at a glance. The graph represents categories on one axis and a distance value in the order. The goal is to show the relationship between the two axes. Bar charts can also show big changes in data over time.</a:t>
            </a:r>
            <a:endParaRPr lang="en-IN" dirty="0"/>
          </a:p>
        </p:txBody>
      </p:sp>
      <p:pic>
        <p:nvPicPr>
          <p:cNvPr id="10260" name="Picture 20" descr="Bar Graph Icon - Bar Graph Graph Icon Png, Transparent Png - kindpng">
            <a:extLst>
              <a:ext uri="{FF2B5EF4-FFF2-40B4-BE49-F238E27FC236}">
                <a16:creationId xmlns:a16="http://schemas.microsoft.com/office/drawing/2014/main" id="{2EC7F9A0-FDB0-4E01-BF6D-1941D2C455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8184" y="1844865"/>
            <a:ext cx="1294623" cy="103569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E3509613-F777-4F88-9879-D3A12EB0AF7B}"/>
              </a:ext>
            </a:extLst>
          </p:cNvPr>
          <p:cNvSpPr/>
          <p:nvPr/>
        </p:nvSpPr>
        <p:spPr>
          <a:xfrm>
            <a:off x="6176865" y="4386676"/>
            <a:ext cx="3909507"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dirty="0"/>
              <a:t>Line Graph being drawn</a:t>
            </a:r>
            <a:endParaRPr lang="en-IN" sz="2800" b="1" dirty="0"/>
          </a:p>
        </p:txBody>
      </p:sp>
      <p:sp>
        <p:nvSpPr>
          <p:cNvPr id="25" name="Rectangle 24">
            <a:extLst>
              <a:ext uri="{FF2B5EF4-FFF2-40B4-BE49-F238E27FC236}">
                <a16:creationId xmlns:a16="http://schemas.microsoft.com/office/drawing/2014/main" id="{A25BA9D7-429D-466C-92E6-D9196486FC8D}"/>
              </a:ext>
            </a:extLst>
          </p:cNvPr>
          <p:cNvSpPr/>
          <p:nvPr/>
        </p:nvSpPr>
        <p:spPr>
          <a:xfrm>
            <a:off x="6305947" y="4830103"/>
            <a:ext cx="2647368" cy="40163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nSpc>
                <a:spcPct val="150000"/>
              </a:lnSpc>
            </a:pPr>
            <a:r>
              <a:rPr lang="en-US" sz="2200" dirty="0"/>
              <a:t>Success Rate vs. Year</a:t>
            </a:r>
          </a:p>
        </p:txBody>
      </p:sp>
      <p:sp>
        <p:nvSpPr>
          <p:cNvPr id="26" name="Rectangle 25">
            <a:extLst>
              <a:ext uri="{FF2B5EF4-FFF2-40B4-BE49-F238E27FC236}">
                <a16:creationId xmlns:a16="http://schemas.microsoft.com/office/drawing/2014/main" id="{7667F3CC-8B30-4DB9-B9E4-89AAE0EADAD7}"/>
              </a:ext>
            </a:extLst>
          </p:cNvPr>
          <p:cNvSpPr/>
          <p:nvPr/>
        </p:nvSpPr>
        <p:spPr>
          <a:xfrm>
            <a:off x="6327698" y="5254342"/>
            <a:ext cx="4666873" cy="128112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t>Line graphs are useful in that they show data variables and trends very clearly and can help to make predictions about the results of data not yet recorded.</a:t>
            </a:r>
            <a:endParaRPr lang="en-IN" dirty="0"/>
          </a:p>
        </p:txBody>
      </p:sp>
      <p:pic>
        <p:nvPicPr>
          <p:cNvPr id="10262" name="Picture 22" descr="Line Graph PNG Images | Vector and PSD Files | Free Download on Pngtree">
            <a:extLst>
              <a:ext uri="{FF2B5EF4-FFF2-40B4-BE49-F238E27FC236}">
                <a16:creationId xmlns:a16="http://schemas.microsoft.com/office/drawing/2014/main" id="{C4C9DFDE-A340-4C85-8368-FB053A254CB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629110" y="4386677"/>
            <a:ext cx="1077656" cy="107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958098"/>
            <a:ext cx="11201166" cy="4469114"/>
          </a:xfrm>
          <a:prstGeom prst="rect">
            <a:avLst/>
          </a:prstGeom>
        </p:spPr>
        <p:txBody>
          <a:bodyPr lIns="91440" tIns="45720" rIns="91440" bIns="45720" anchor="t"/>
          <a:lstStyle/>
          <a:p>
            <a:pPr marL="0" indent="0">
              <a:buNone/>
            </a:pPr>
            <a:r>
              <a:rPr lang="en-US" sz="2000" b="1" dirty="0"/>
              <a:t>For example of some questions we were asked about the data we needed information about. Which we are using SQL queries to get the answers in the dataset:</a:t>
            </a:r>
          </a:p>
          <a:p>
            <a:r>
              <a:rPr lang="en-US" sz="1600" dirty="0"/>
              <a:t>Displaying the names of the unique launch sites in the space mission</a:t>
            </a:r>
          </a:p>
          <a:p>
            <a:r>
              <a:rPr lang="en-US" sz="1600" dirty="0"/>
              <a:t>Displaying 5 records where launch sites begin with the string ‘KSC’</a:t>
            </a:r>
          </a:p>
          <a:p>
            <a:r>
              <a:rPr lang="en-US" sz="1600" dirty="0"/>
              <a:t>Displaying the total payload mass carried by boosters launched by NASA (CRS)</a:t>
            </a:r>
          </a:p>
          <a:p>
            <a:r>
              <a:rPr lang="en-US" sz="1600" dirty="0"/>
              <a:t>Displaying average payload mass carried by booster version F9 v1.1 </a:t>
            </a:r>
          </a:p>
          <a:p>
            <a:r>
              <a:rPr lang="en-US" sz="1600" dirty="0"/>
              <a:t>Listing the date where the successful landing outcome in drone ship was achieved. </a:t>
            </a:r>
          </a:p>
          <a:p>
            <a:r>
              <a:rPr lang="en-US" sz="1600" dirty="0"/>
              <a:t>Listing the names of the boosters which have success in ground pad and have payload mass greater than 4000 but less than 6000 </a:t>
            </a:r>
          </a:p>
          <a:p>
            <a:r>
              <a:rPr lang="en-US" sz="1600" dirty="0"/>
              <a:t>Listing the total number of successful and failure mission outcomes </a:t>
            </a:r>
          </a:p>
          <a:p>
            <a:r>
              <a:rPr lang="en-US" sz="1600" dirty="0"/>
              <a:t>Listing the names of the </a:t>
            </a:r>
            <a:r>
              <a:rPr lang="en-US" sz="1600" dirty="0" err="1"/>
              <a:t>booster_versions</a:t>
            </a:r>
            <a:r>
              <a:rPr lang="en-US" sz="1600" dirty="0"/>
              <a:t> which have carried the maximum payload mass. </a:t>
            </a:r>
          </a:p>
          <a:p>
            <a:r>
              <a:rPr lang="en-US" sz="1600" dirty="0"/>
              <a:t>Listing the records which will display the month names, successful </a:t>
            </a:r>
            <a:r>
              <a:rPr lang="en-US" sz="1600" dirty="0" err="1"/>
              <a:t>landing_outcomes</a:t>
            </a:r>
            <a:r>
              <a:rPr lang="en-US" sz="1600" dirty="0"/>
              <a:t> in ground pad ,booster versions, </a:t>
            </a:r>
            <a:r>
              <a:rPr lang="en-US" sz="1600" dirty="0" err="1"/>
              <a:t>launch_site</a:t>
            </a:r>
            <a:r>
              <a:rPr lang="en-US" sz="1600" dirty="0"/>
              <a:t> for the months in year 2017 </a:t>
            </a:r>
          </a:p>
          <a:p>
            <a:r>
              <a:rPr lang="en-US" sz="1600" dirty="0"/>
              <a:t>Ranking the count of successful </a:t>
            </a:r>
            <a:r>
              <a:rPr lang="en-US" sz="1600" dirty="0" err="1"/>
              <a:t>landing_outcomes</a:t>
            </a:r>
            <a:r>
              <a:rPr lang="en-US" sz="1600" dirty="0"/>
              <a:t> between the date 2010-06-04 and 2017-03-20 in descending order.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10" descr="IDEAS? What Should We Do Next?">
            <a:extLst>
              <a:ext uri="{FF2B5EF4-FFF2-40B4-BE49-F238E27FC236}">
                <a16:creationId xmlns:a16="http://schemas.microsoft.com/office/drawing/2014/main" id="{A105E7C2-D669-4D25-9457-ADB4C82B2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E548CE8-1FE9-4F6A-BC3E-942ED031B0B5}"/>
              </a:ext>
            </a:extLst>
          </p:cNvPr>
          <p:cNvPicPr>
            <a:picLocks noChangeAspect="1"/>
          </p:cNvPicPr>
          <p:nvPr/>
        </p:nvPicPr>
        <p:blipFill>
          <a:blip r:embed="rId4"/>
          <a:stretch>
            <a:fillRect/>
          </a:stretch>
        </p:blipFill>
        <p:spPr>
          <a:xfrm>
            <a:off x="9354989" y="1248374"/>
            <a:ext cx="2217818" cy="435816"/>
          </a:xfrm>
          <a:prstGeom prst="rect">
            <a:avLst/>
          </a:prstGeom>
        </p:spPr>
      </p:pic>
      <p:sp>
        <p:nvSpPr>
          <p:cNvPr id="8" name="Rectangle 7">
            <a:extLst>
              <a:ext uri="{FF2B5EF4-FFF2-40B4-BE49-F238E27FC236}">
                <a16:creationId xmlns:a16="http://schemas.microsoft.com/office/drawing/2014/main" id="{40A12E7C-6A39-43D5-B6CA-B631C984C075}"/>
              </a:ext>
            </a:extLst>
          </p:cNvPr>
          <p:cNvSpPr/>
          <p:nvPr/>
        </p:nvSpPr>
        <p:spPr>
          <a:xfrm>
            <a:off x="770010" y="1248374"/>
            <a:ext cx="8280684"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400" b="1" dirty="0"/>
              <a:t>Performed SQL queries to gather information about the dataset</a:t>
            </a:r>
            <a:endParaRPr lang="en-IN" sz="2400" b="1" dirty="0"/>
          </a:p>
        </p:txBody>
      </p:sp>
      <p:pic>
        <p:nvPicPr>
          <p:cNvPr id="9" name="Picture 2" descr="GitHub Logo, history, meaning, symbol, PNG">
            <a:hlinkClick r:id="rId5"/>
            <a:extLst>
              <a:ext uri="{FF2B5EF4-FFF2-40B4-BE49-F238E27FC236}">
                <a16:creationId xmlns:a16="http://schemas.microsoft.com/office/drawing/2014/main" id="{0C05478E-25BF-427D-8CD4-3223E7320D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0244" y="2778114"/>
            <a:ext cx="2157728" cy="121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97423"/>
            <a:ext cx="10515600" cy="3631659"/>
          </a:xfrm>
          <a:prstGeom prst="rect">
            <a:avLst/>
          </a:prstGeom>
        </p:spPr>
        <p:txBody>
          <a:bodyPr>
            <a:normAutofit fontScale="92500"/>
          </a:bodyPr>
          <a:lstStyle/>
          <a:p>
            <a:pPr marL="0" indent="0">
              <a:buNone/>
            </a:pPr>
            <a:r>
              <a:rPr lang="en-US" b="1" dirty="0"/>
              <a:t>To visualize the Launch Data into an interactive map. </a:t>
            </a:r>
            <a:r>
              <a:rPr lang="en-US" dirty="0"/>
              <a:t>We took the Latitude and Longitude Coordinates at each launch site and added a Circle Marker around each launch site with a label of the name of the launch site. </a:t>
            </a:r>
          </a:p>
          <a:p>
            <a:pPr marL="0" indent="0">
              <a:buNone/>
            </a:pPr>
            <a:r>
              <a:rPr lang="en-US" b="1" dirty="0"/>
              <a:t>We assigned the </a:t>
            </a:r>
            <a:r>
              <a:rPr lang="en-US" b="1" dirty="0" err="1"/>
              <a:t>dataframe</a:t>
            </a:r>
            <a:r>
              <a:rPr lang="en-US" b="1" dirty="0"/>
              <a:t> </a:t>
            </a:r>
            <a:r>
              <a:rPr lang="en-US" b="1" dirty="0" err="1"/>
              <a:t>launch_outcomes</a:t>
            </a:r>
            <a:r>
              <a:rPr lang="en-US" b="1" dirty="0"/>
              <a:t>(failures, successes) to classes 0 and 1 </a:t>
            </a:r>
            <a:r>
              <a:rPr lang="en-US" dirty="0"/>
              <a:t>with Green and Red markers on the map in a </a:t>
            </a:r>
            <a:r>
              <a:rPr lang="en-US" dirty="0" err="1"/>
              <a:t>MarkerCluster</a:t>
            </a:r>
            <a:r>
              <a:rPr lang="en-US" dirty="0"/>
              <a:t>() </a:t>
            </a:r>
          </a:p>
          <a:p>
            <a:pPr marL="0" indent="0">
              <a:buNone/>
            </a:pPr>
            <a:r>
              <a:rPr lang="en-US" b="1" dirty="0"/>
              <a:t>Using Haversine's formula we calculated the distance </a:t>
            </a:r>
            <a:r>
              <a:rPr lang="en-US" dirty="0"/>
              <a:t>from the Launch Site to various landmarks to find various trends about what is around the Launch Site to measure patterns. </a:t>
            </a:r>
            <a:r>
              <a:rPr lang="en-US" b="1" dirty="0"/>
              <a:t>Lines are drawn </a:t>
            </a:r>
            <a:r>
              <a:rPr lang="en-US" dirty="0"/>
              <a:t>on the map to measure distance to landmarks.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10" descr="IDEAS? What Should We Do Next?">
            <a:extLst>
              <a:ext uri="{FF2B5EF4-FFF2-40B4-BE49-F238E27FC236}">
                <a16:creationId xmlns:a16="http://schemas.microsoft.com/office/drawing/2014/main" id="{31FE790D-7937-4586-8F41-D762FBE30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F8C0227-EE7E-49E5-BC92-38C06EB15E55}"/>
              </a:ext>
            </a:extLst>
          </p:cNvPr>
          <p:cNvPicPr>
            <a:picLocks noChangeAspect="1"/>
          </p:cNvPicPr>
          <p:nvPr/>
        </p:nvPicPr>
        <p:blipFill>
          <a:blip r:embed="rId4"/>
          <a:stretch>
            <a:fillRect/>
          </a:stretch>
        </p:blipFill>
        <p:spPr>
          <a:xfrm>
            <a:off x="9354989" y="1248374"/>
            <a:ext cx="2217818" cy="435816"/>
          </a:xfrm>
          <a:prstGeom prst="rect">
            <a:avLst/>
          </a:prstGeom>
        </p:spPr>
      </p:pic>
      <p:pic>
        <p:nvPicPr>
          <p:cNvPr id="8" name="Picture 7">
            <a:extLst>
              <a:ext uri="{FF2B5EF4-FFF2-40B4-BE49-F238E27FC236}">
                <a16:creationId xmlns:a16="http://schemas.microsoft.com/office/drawing/2014/main" id="{A6AA0291-ADD5-4452-9CE1-5EF56684BFC1}"/>
              </a:ext>
            </a:extLst>
          </p:cNvPr>
          <p:cNvPicPr>
            <a:picLocks noChangeAspect="1"/>
          </p:cNvPicPr>
          <p:nvPr/>
        </p:nvPicPr>
        <p:blipFill>
          <a:blip r:embed="rId5"/>
          <a:stretch>
            <a:fillRect/>
          </a:stretch>
        </p:blipFill>
        <p:spPr>
          <a:xfrm>
            <a:off x="984615" y="5533296"/>
            <a:ext cx="5350871" cy="1263675"/>
          </a:xfrm>
          <a:prstGeom prst="rect">
            <a:avLst/>
          </a:prstGeom>
          <a:ln>
            <a:solidFill>
              <a:schemeClr val="tx1"/>
            </a:solidFill>
          </a:ln>
        </p:spPr>
      </p:pic>
      <p:pic>
        <p:nvPicPr>
          <p:cNvPr id="9" name="Picture 2" descr="GitHub Logo, history, meaning, symbol, PNG">
            <a:hlinkClick r:id="rId6"/>
            <a:extLst>
              <a:ext uri="{FF2B5EF4-FFF2-40B4-BE49-F238E27FC236}">
                <a16:creationId xmlns:a16="http://schemas.microsoft.com/office/drawing/2014/main" id="{47867F05-9973-4B73-94C2-4F17860263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5908" y="5297379"/>
            <a:ext cx="2157728" cy="121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33866"/>
            <a:ext cx="8943156" cy="2494322"/>
          </a:xfrm>
          <a:prstGeom prst="rect">
            <a:avLst/>
          </a:prstGeom>
        </p:spPr>
        <p:txBody>
          <a:bodyPr vert="horz" lIns="91440" tIns="45720" rIns="91440" bIns="45720" rtlCol="0" anchor="t">
            <a:normAutofit/>
          </a:bodyPr>
          <a:lstStyle/>
          <a:p>
            <a:pPr marL="0" indent="0">
              <a:buNone/>
            </a:pPr>
            <a:r>
              <a:rPr lang="en-US" sz="2600" b="1" dirty="0"/>
              <a:t>The dashboard is built with Flask and Dash web framework. </a:t>
            </a:r>
          </a:p>
          <a:p>
            <a:pPr marL="0" indent="0">
              <a:buNone/>
            </a:pPr>
            <a:r>
              <a:rPr lang="en-US" sz="2400" b="1" dirty="0">
                <a:latin typeface="Cambria" panose="02040503050406030204" pitchFamily="18" charset="0"/>
                <a:ea typeface="Cambria" panose="02040503050406030204" pitchFamily="18" charset="0"/>
              </a:rPr>
              <a:t>Graphs:</a:t>
            </a:r>
          </a:p>
          <a:p>
            <a:pPr lvl="1"/>
            <a:r>
              <a:rPr lang="en-US" dirty="0"/>
              <a:t>Pie Chart showing the total launches by a certain site/all sites</a:t>
            </a:r>
          </a:p>
          <a:p>
            <a:pPr lvl="1"/>
            <a:r>
              <a:rPr lang="en-US" dirty="0"/>
              <a:t>Display relative proportions of multiple classes of data. </a:t>
            </a:r>
          </a:p>
          <a:p>
            <a:pPr lvl="1"/>
            <a:r>
              <a:rPr lang="en-US" dirty="0"/>
              <a:t>Size of the circle can be made proportional to the total quantity it represents.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10" descr="IDEAS? What Should We Do Next?">
            <a:extLst>
              <a:ext uri="{FF2B5EF4-FFF2-40B4-BE49-F238E27FC236}">
                <a16:creationId xmlns:a16="http://schemas.microsoft.com/office/drawing/2014/main" id="{80E3A107-399D-4F4F-B44E-2D1C697AD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F57451-B954-483E-91B9-F1FA660B8E49}"/>
              </a:ext>
            </a:extLst>
          </p:cNvPr>
          <p:cNvPicPr>
            <a:picLocks noChangeAspect="1"/>
          </p:cNvPicPr>
          <p:nvPr/>
        </p:nvPicPr>
        <p:blipFill>
          <a:blip r:embed="rId4"/>
          <a:stretch>
            <a:fillRect/>
          </a:stretch>
        </p:blipFill>
        <p:spPr>
          <a:xfrm>
            <a:off x="9354989" y="1248374"/>
            <a:ext cx="2217818" cy="435816"/>
          </a:xfrm>
          <a:prstGeom prst="rect">
            <a:avLst/>
          </a:prstGeom>
        </p:spPr>
      </p:pic>
      <p:sp>
        <p:nvSpPr>
          <p:cNvPr id="9" name="Content Placeholder 4">
            <a:extLst>
              <a:ext uri="{FF2B5EF4-FFF2-40B4-BE49-F238E27FC236}">
                <a16:creationId xmlns:a16="http://schemas.microsoft.com/office/drawing/2014/main" id="{19D2F987-6B3D-471B-8957-96CEF9905C2B}"/>
              </a:ext>
            </a:extLst>
          </p:cNvPr>
          <p:cNvSpPr txBox="1">
            <a:spLocks/>
          </p:cNvSpPr>
          <p:nvPr/>
        </p:nvSpPr>
        <p:spPr>
          <a:xfrm>
            <a:off x="770011" y="3928188"/>
            <a:ext cx="9876236" cy="28189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600" b="1" dirty="0"/>
              <a:t>Scatter Graph showing the relationship with Outcome and Payload Mass (Kg) for the different Booster Versions </a:t>
            </a:r>
            <a:r>
              <a:rPr lang="en-US" sz="2400" b="1" dirty="0">
                <a:latin typeface="Cambria" panose="02040503050406030204" pitchFamily="18" charset="0"/>
                <a:ea typeface="Cambria" panose="02040503050406030204" pitchFamily="18" charset="0"/>
              </a:rPr>
              <a:t>:</a:t>
            </a:r>
          </a:p>
          <a:p>
            <a:pPr lvl="1"/>
            <a:r>
              <a:rPr lang="en-US" dirty="0"/>
              <a:t>It shows the relationship between two variables. </a:t>
            </a:r>
          </a:p>
          <a:p>
            <a:pPr lvl="1"/>
            <a:r>
              <a:rPr lang="en-US" dirty="0"/>
              <a:t>It is the best method to show you a non-linear pattern. </a:t>
            </a:r>
          </a:p>
          <a:p>
            <a:pPr lvl="1"/>
            <a:r>
              <a:rPr lang="en-US" dirty="0"/>
              <a:t>The range of data flow, i.e. maximum and minimum value, can be determined. </a:t>
            </a:r>
          </a:p>
          <a:p>
            <a:pPr lvl="1"/>
            <a:r>
              <a:rPr lang="en-US" dirty="0"/>
              <a:t>Observation and reading are straightforward. </a:t>
            </a:r>
          </a:p>
        </p:txBody>
      </p:sp>
      <p:pic>
        <p:nvPicPr>
          <p:cNvPr id="10" name="Picture 2" descr="GitHub Logo, history, meaning, symbol, PNG">
            <a:hlinkClick r:id="rId5"/>
            <a:extLst>
              <a:ext uri="{FF2B5EF4-FFF2-40B4-BE49-F238E27FC236}">
                <a16:creationId xmlns:a16="http://schemas.microsoft.com/office/drawing/2014/main" id="{C6A5FC2A-17FE-4889-9A55-3771DB532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3168" y="2199328"/>
            <a:ext cx="2157728" cy="121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09049"/>
            <a:ext cx="7627540" cy="2360518"/>
          </a:xfrm>
          <a:prstGeom prst="rect">
            <a:avLst/>
          </a:prstGeom>
        </p:spPr>
        <p:txBody>
          <a:bodyPr>
            <a:normAutofit/>
          </a:bodyPr>
          <a:lstStyle/>
          <a:p>
            <a:pPr marL="0" indent="0">
              <a:buNone/>
            </a:pPr>
            <a:r>
              <a:rPr lang="en-US" b="1" dirty="0"/>
              <a:t>1. BUILDING MODEL </a:t>
            </a:r>
          </a:p>
          <a:p>
            <a:pPr lvl="1"/>
            <a:r>
              <a:rPr lang="en-US" sz="1800" dirty="0"/>
              <a:t>Load our dataset into NumPy and Pandas Transform Data </a:t>
            </a:r>
          </a:p>
          <a:p>
            <a:pPr lvl="1"/>
            <a:r>
              <a:rPr lang="en-US" sz="1800" dirty="0"/>
              <a:t>Split our data into training and test data sets </a:t>
            </a:r>
          </a:p>
          <a:p>
            <a:pPr lvl="1"/>
            <a:r>
              <a:rPr lang="en-US" sz="1800" dirty="0"/>
              <a:t>Check how many test samples we have </a:t>
            </a:r>
          </a:p>
          <a:p>
            <a:pPr lvl="1"/>
            <a:r>
              <a:rPr lang="en-US" sz="1800" dirty="0"/>
              <a:t>Decide which type of machine learning algorithms we want to use </a:t>
            </a:r>
          </a:p>
          <a:p>
            <a:pPr lvl="1"/>
            <a:r>
              <a:rPr lang="en-US" sz="1800" dirty="0"/>
              <a:t>Set our parameters and algorithms to </a:t>
            </a:r>
            <a:r>
              <a:rPr lang="en-US" sz="1800" dirty="0" err="1"/>
              <a:t>GridSearchCV</a:t>
            </a:r>
            <a:r>
              <a:rPr lang="en-US" sz="1800" dirty="0"/>
              <a:t> </a:t>
            </a:r>
          </a:p>
          <a:p>
            <a:pPr lvl="1"/>
            <a:r>
              <a:rPr lang="en-US" sz="1800" dirty="0"/>
              <a:t>Fit our datasets into the </a:t>
            </a:r>
            <a:r>
              <a:rPr lang="en-US" sz="1800" dirty="0" err="1"/>
              <a:t>GridSearchCV</a:t>
            </a:r>
            <a:r>
              <a:rPr lang="en-US" sz="1800" dirty="0"/>
              <a:t> objects and train our dataset.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10" descr="IDEAS? What Should We Do Next?">
            <a:extLst>
              <a:ext uri="{FF2B5EF4-FFF2-40B4-BE49-F238E27FC236}">
                <a16:creationId xmlns:a16="http://schemas.microsoft.com/office/drawing/2014/main" id="{40EFC79C-9A9D-4654-9B88-F998B6CF8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B3B99C-7DFA-48F1-9DEB-4D49B24B45A5}"/>
              </a:ext>
            </a:extLst>
          </p:cNvPr>
          <p:cNvPicPr>
            <a:picLocks noChangeAspect="1"/>
          </p:cNvPicPr>
          <p:nvPr/>
        </p:nvPicPr>
        <p:blipFill>
          <a:blip r:embed="rId4"/>
          <a:stretch>
            <a:fillRect/>
          </a:stretch>
        </p:blipFill>
        <p:spPr>
          <a:xfrm>
            <a:off x="9354989" y="1248374"/>
            <a:ext cx="2217818" cy="435816"/>
          </a:xfrm>
          <a:prstGeom prst="rect">
            <a:avLst/>
          </a:prstGeom>
        </p:spPr>
      </p:pic>
      <p:sp>
        <p:nvSpPr>
          <p:cNvPr id="2" name="Rectangle 1">
            <a:extLst>
              <a:ext uri="{FF2B5EF4-FFF2-40B4-BE49-F238E27FC236}">
                <a16:creationId xmlns:a16="http://schemas.microsoft.com/office/drawing/2014/main" id="{19140818-FC4C-4AF7-A0BB-AFC1272F7D96}"/>
              </a:ext>
            </a:extLst>
          </p:cNvPr>
          <p:cNvSpPr/>
          <p:nvPr/>
        </p:nvSpPr>
        <p:spPr>
          <a:xfrm>
            <a:off x="770011" y="3844212"/>
            <a:ext cx="6335486" cy="133427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2. EVALUATING MODEL </a:t>
            </a:r>
          </a:p>
          <a:p>
            <a:pPr marL="742950" lvl="1" indent="-285750">
              <a:buFont typeface="Arial" panose="020B0604020202020204" pitchFamily="34" charset="0"/>
              <a:buChar char="•"/>
            </a:pPr>
            <a:r>
              <a:rPr lang="en-US" dirty="0"/>
              <a:t>Check accuracy for each model </a:t>
            </a:r>
          </a:p>
          <a:p>
            <a:pPr marL="742950" lvl="1" indent="-285750">
              <a:buFont typeface="Arial" panose="020B0604020202020204" pitchFamily="34" charset="0"/>
              <a:buChar char="•"/>
            </a:pPr>
            <a:r>
              <a:rPr lang="en-US" dirty="0"/>
              <a:t>Get tuned hyperparameters for each type of algorithms </a:t>
            </a:r>
          </a:p>
          <a:p>
            <a:pPr marL="742950" lvl="1" indent="-285750">
              <a:buFont typeface="Arial" panose="020B0604020202020204" pitchFamily="34" charset="0"/>
              <a:buChar char="•"/>
            </a:pPr>
            <a:r>
              <a:rPr lang="en-US" dirty="0"/>
              <a:t>Plot Confusion Matrix </a:t>
            </a:r>
          </a:p>
        </p:txBody>
      </p:sp>
      <p:sp>
        <p:nvSpPr>
          <p:cNvPr id="8" name="Rectangle 7">
            <a:extLst>
              <a:ext uri="{FF2B5EF4-FFF2-40B4-BE49-F238E27FC236}">
                <a16:creationId xmlns:a16="http://schemas.microsoft.com/office/drawing/2014/main" id="{B76F8D03-A844-49B8-AF86-99D01250E3B5}"/>
              </a:ext>
            </a:extLst>
          </p:cNvPr>
          <p:cNvSpPr/>
          <p:nvPr/>
        </p:nvSpPr>
        <p:spPr>
          <a:xfrm>
            <a:off x="7539134" y="3844212"/>
            <a:ext cx="4525347" cy="111432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3. IMPROVING MODEL</a:t>
            </a:r>
            <a:endParaRPr lang="en-IN" sz="2800" b="1" dirty="0"/>
          </a:p>
          <a:p>
            <a:pPr marL="742950" lvl="1" indent="-285750">
              <a:buFont typeface="Arial" panose="020B0604020202020204" pitchFamily="34" charset="0"/>
              <a:buChar char="•"/>
            </a:pPr>
            <a:r>
              <a:rPr lang="en-IN" dirty="0"/>
              <a:t>Feature Engineering</a:t>
            </a:r>
          </a:p>
          <a:p>
            <a:pPr marL="742950" lvl="1" indent="-285750">
              <a:buFont typeface="Arial" panose="020B0604020202020204" pitchFamily="34" charset="0"/>
              <a:buChar char="•"/>
            </a:pPr>
            <a:r>
              <a:rPr lang="en-IN" dirty="0"/>
              <a:t>Algorithm Tuning</a:t>
            </a:r>
            <a:endParaRPr lang="en-US" dirty="0"/>
          </a:p>
        </p:txBody>
      </p:sp>
      <p:pic>
        <p:nvPicPr>
          <p:cNvPr id="9" name="Picture 2" descr="GitHub Logo, history, meaning, symbol, PNG">
            <a:hlinkClick r:id="rId5"/>
            <a:extLst>
              <a:ext uri="{FF2B5EF4-FFF2-40B4-BE49-F238E27FC236}">
                <a16:creationId xmlns:a16="http://schemas.microsoft.com/office/drawing/2014/main" id="{A9D64E0B-D20B-43A2-83C7-4406891F63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4359" y="2233239"/>
            <a:ext cx="2157728" cy="121372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18C0EE4-5250-4983-9790-76EC7B0F7527}"/>
              </a:ext>
            </a:extLst>
          </p:cNvPr>
          <p:cNvSpPr/>
          <p:nvPr/>
        </p:nvSpPr>
        <p:spPr>
          <a:xfrm>
            <a:off x="770011" y="5253135"/>
            <a:ext cx="9675845" cy="106703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4. FINDING THE BEST PERFORMING CLASSIFICATION MODEL</a:t>
            </a:r>
            <a:endParaRPr lang="en-US" b="1" dirty="0"/>
          </a:p>
          <a:p>
            <a:pPr marL="742950" lvl="1" indent="-285750">
              <a:buFont typeface="Arial" panose="020B0604020202020204" pitchFamily="34" charset="0"/>
              <a:buChar char="•"/>
            </a:pPr>
            <a:r>
              <a:rPr lang="en-US" dirty="0"/>
              <a:t>The model with the best accuracy score wins the best performing model </a:t>
            </a:r>
          </a:p>
          <a:p>
            <a:pPr marL="742950" lvl="1" indent="-285750">
              <a:buFont typeface="Arial" panose="020B0604020202020204" pitchFamily="34" charset="0"/>
              <a:buChar char="•"/>
            </a:pPr>
            <a:r>
              <a:rPr lang="en-US" dirty="0"/>
              <a:t>In the notebook there is a dictionary of algorithms with scores at the bottom of the notebook. </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513864" cy="2270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6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36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3600" dirty="0">
                <a:solidFill>
                  <a:schemeClr val="accent3">
                    <a:lumMod val="25000"/>
                  </a:schemeClr>
                </a:solidFill>
                <a:latin typeface="Abadi" panose="020B0604020104020204" pitchFamily="34" charset="0"/>
              </a:rPr>
              <a:t>Predictive analysis results</a:t>
            </a:r>
            <a:endParaRPr lang="en-US" sz="3600" dirty="0"/>
          </a:p>
          <a:p>
            <a:pPr marL="457200" lvl="1" indent="0">
              <a:buNone/>
            </a:pPr>
            <a:endParaRPr lang="en-US" sz="36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10" descr="IDEAS? What Should We Do Next?">
            <a:extLst>
              <a:ext uri="{FF2B5EF4-FFF2-40B4-BE49-F238E27FC236}">
                <a16:creationId xmlns:a16="http://schemas.microsoft.com/office/drawing/2014/main" id="{932AD7BD-C602-426D-9167-9E18A1B54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90190B6-9540-4722-9D69-665C6493FA47}"/>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pic>
        <p:nvPicPr>
          <p:cNvPr id="3" name="Picture 2" descr="IBM Skills Network Logo - Horizontal-noai copy.png">
            <a:extLst>
              <a:ext uri="{FF2B5EF4-FFF2-40B4-BE49-F238E27FC236}">
                <a16:creationId xmlns:a16="http://schemas.microsoft.com/office/drawing/2014/main" id="{D52B337A-B31A-478E-848B-B2B4F731BEDD}"/>
              </a:ext>
            </a:extLst>
          </p:cNvPr>
          <p:cNvPicPr>
            <a:picLocks noChangeAspect="1"/>
          </p:cNvPicPr>
          <p:nvPr/>
        </p:nvPicPr>
        <p:blipFill>
          <a:blip r:embed="rId3"/>
          <a:stretch>
            <a:fillRect/>
          </a:stretch>
        </p:blipFill>
        <p:spPr>
          <a:xfrm>
            <a:off x="416855" y="504829"/>
            <a:ext cx="2104103" cy="629183"/>
          </a:xfrm>
          <a:prstGeom prst="rect">
            <a:avLst/>
          </a:prstGeom>
        </p:spPr>
      </p:pic>
      <p:pic>
        <p:nvPicPr>
          <p:cNvPr id="5" name="Picture 4">
            <a:extLst>
              <a:ext uri="{FF2B5EF4-FFF2-40B4-BE49-F238E27FC236}">
                <a16:creationId xmlns:a16="http://schemas.microsoft.com/office/drawing/2014/main" id="{CDD0D3B7-9F15-4C0A-9060-2FA2E681C0C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23583" y1="51125" x2="23583" y2="51125"/>
                        <a14:foregroundMark x1="23583" y1="51125" x2="23583" y2="51125"/>
                        <a14:foregroundMark x1="37083" y1="51250" x2="37083" y2="51250"/>
                        <a14:foregroundMark x1="37083" y1="51250" x2="37083" y2="51250"/>
                        <a14:foregroundMark x1="43083" y1="50750" x2="43083" y2="50750"/>
                        <a14:foregroundMark x1="43083" y1="50875" x2="43083" y2="50875"/>
                        <a14:foregroundMark x1="57667" y1="49125" x2="57667" y2="49125"/>
                        <a14:foregroundMark x1="57667" y1="49125" x2="57667" y2="49125"/>
                        <a14:foregroundMark x1="54250" y1="54125" x2="54167" y2="54500"/>
                        <a14:foregroundMark x1="54167" y1="54500" x2="54167" y2="54500"/>
                        <a14:foregroundMark x1="68833" y1="51875" x2="68833" y2="51875"/>
                        <a14:foregroundMark x1="68833" y1="51875" x2="68833" y2="51875"/>
                        <a14:foregroundMark x1="71917" y1="54875" x2="71917" y2="54875"/>
                        <a14:foregroundMark x1="66667" y1="49500" x2="67167" y2="49375"/>
                        <a14:backgroundMark x1="86667" y1="43000" x2="86667" y2="43000"/>
                        <a14:backgroundMark x1="85083" y1="41500" x2="86250" y2="48750"/>
                        <a14:backgroundMark x1="86250" y1="48750" x2="88750" y2="41125"/>
                        <a14:backgroundMark x1="88750" y1="41125" x2="85167" y2="42875"/>
                      </a14:backgroundRemoval>
                    </a14:imgEffect>
                  </a14:imgLayer>
                </a14:imgProps>
              </a:ext>
            </a:extLst>
          </a:blip>
          <a:srcRect l="6975" t="40425" r="12290" b="38142"/>
          <a:stretch/>
        </p:blipFill>
        <p:spPr>
          <a:xfrm>
            <a:off x="416855" y="5946627"/>
            <a:ext cx="2671578" cy="472835"/>
          </a:xfrm>
          <a:prstGeom prst="rect">
            <a:avLst/>
          </a:prstGeom>
        </p:spPr>
      </p:pic>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7410" name="Picture 2">
            <a:extLst>
              <a:ext uri="{FF2B5EF4-FFF2-40B4-BE49-F238E27FC236}">
                <a16:creationId xmlns:a16="http://schemas.microsoft.com/office/drawing/2014/main" id="{099948EA-FA02-424B-A8C3-5AC709476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6788"/>
            <a:ext cx="12192000" cy="23828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976012-A78E-4D8C-AA8D-248CB7B1899B}"/>
              </a:ext>
            </a:extLst>
          </p:cNvPr>
          <p:cNvSpPr/>
          <p:nvPr/>
        </p:nvSpPr>
        <p:spPr>
          <a:xfrm>
            <a:off x="572277" y="5019869"/>
            <a:ext cx="11047445" cy="10057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400" dirty="0"/>
              <a:t>The more amount of flights at a launch site the greater the success rate at a launch site</a:t>
            </a:r>
            <a:endParaRPr lang="en-IN" sz="2400" dirty="0"/>
          </a:p>
        </p:txBody>
      </p:sp>
      <p:pic>
        <p:nvPicPr>
          <p:cNvPr id="6" name="Picture 10" descr="IDEAS? What Should We Do Next?">
            <a:extLst>
              <a:ext uri="{FF2B5EF4-FFF2-40B4-BE49-F238E27FC236}">
                <a16:creationId xmlns:a16="http://schemas.microsoft.com/office/drawing/2014/main" id="{72947C59-BBF8-42B3-B197-8D116E6ED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CAF956-A6CA-4A7E-B208-B8A1A2C9F822}"/>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9458" name="Picture 2">
            <a:extLst>
              <a:ext uri="{FF2B5EF4-FFF2-40B4-BE49-F238E27FC236}">
                <a16:creationId xmlns:a16="http://schemas.microsoft.com/office/drawing/2014/main" id="{15DDEACB-64B6-4541-B1AD-29A2D35B4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970" y="1532456"/>
            <a:ext cx="5571501" cy="50535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B91198C-3E4D-44CA-801E-E2C6FEEF24FD}"/>
              </a:ext>
            </a:extLst>
          </p:cNvPr>
          <p:cNvSpPr/>
          <p:nvPr/>
        </p:nvSpPr>
        <p:spPr>
          <a:xfrm>
            <a:off x="7297858" y="2310740"/>
            <a:ext cx="3984172" cy="349697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400" dirty="0"/>
              <a:t>The greater the payload mass for Launch Site CCAFS SLC 40 the higher the success rate for the Rocket. There is not quite a clear pattern to be found using this visualization to make a decision if the Launch Site is dependent on Pay Load Mass for a success launch. </a:t>
            </a:r>
          </a:p>
        </p:txBody>
      </p:sp>
      <p:pic>
        <p:nvPicPr>
          <p:cNvPr id="6" name="Picture 10" descr="IDEAS? What Should We Do Next?">
            <a:extLst>
              <a:ext uri="{FF2B5EF4-FFF2-40B4-BE49-F238E27FC236}">
                <a16:creationId xmlns:a16="http://schemas.microsoft.com/office/drawing/2014/main" id="{607D2D74-92A1-45B8-9FFB-A8D066171C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E59118A-6098-4C0C-8C41-11586BDD9DC9}"/>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7" name="Picture 10" descr="IDEAS? What Should We Do Next?">
            <a:extLst>
              <a:ext uri="{FF2B5EF4-FFF2-40B4-BE49-F238E27FC236}">
                <a16:creationId xmlns:a16="http://schemas.microsoft.com/office/drawing/2014/main" id="{4214F3E0-FDB8-461E-9DCC-4D8622060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C662C39-D660-4AD4-89C6-B6120FFEC4B3}"/>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89751" y="2648255"/>
            <a:ext cx="3932238" cy="156149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Orbit ES-L1, GEO, HEO and SSO has the highest success rate and orbit SO has the lowest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6" name="Picture 2">
            <a:extLst>
              <a:ext uri="{FF2B5EF4-FFF2-40B4-BE49-F238E27FC236}">
                <a16:creationId xmlns:a16="http://schemas.microsoft.com/office/drawing/2014/main" id="{18D2EEAC-FC9B-45B4-93A1-FECCB9C06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20541"/>
            <a:ext cx="6566375" cy="45050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10" descr="IDEAS? What Should We Do Next?">
            <a:extLst>
              <a:ext uri="{FF2B5EF4-FFF2-40B4-BE49-F238E27FC236}">
                <a16:creationId xmlns:a16="http://schemas.microsoft.com/office/drawing/2014/main" id="{0775CFBE-07F0-460B-848A-78A15BDB4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D81B05-8D82-4B52-BBC1-9FB21FA23F2C}"/>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49513" y="2476103"/>
            <a:ext cx="4147222" cy="190579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LEO orbit the success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050" name="Picture 2">
            <a:extLst>
              <a:ext uri="{FF2B5EF4-FFF2-40B4-BE49-F238E27FC236}">
                <a16:creationId xmlns:a16="http://schemas.microsoft.com/office/drawing/2014/main" id="{2742B385-48BA-4F7C-AC00-F3F4200A6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23206"/>
            <a:ext cx="5742756" cy="51570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10" descr="IDEAS? What Should We Do Next?">
            <a:extLst>
              <a:ext uri="{FF2B5EF4-FFF2-40B4-BE49-F238E27FC236}">
                <a16:creationId xmlns:a16="http://schemas.microsoft.com/office/drawing/2014/main" id="{8E159A57-088D-4186-9FE0-E740684A2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DB5A1F-E0C5-44E5-8E50-2EC6C3BB3052}"/>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48653" y="2271993"/>
            <a:ext cx="3932238" cy="331304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3074" name="Picture 2">
            <a:extLst>
              <a:ext uri="{FF2B5EF4-FFF2-40B4-BE49-F238E27FC236}">
                <a16:creationId xmlns:a16="http://schemas.microsoft.com/office/drawing/2014/main" id="{2257DE14-C3AA-4F2F-A28D-7A4ACF962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29820"/>
            <a:ext cx="5564962" cy="49973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10" descr="IDEAS? What Should We Do Next?">
            <a:extLst>
              <a:ext uri="{FF2B5EF4-FFF2-40B4-BE49-F238E27FC236}">
                <a16:creationId xmlns:a16="http://schemas.microsoft.com/office/drawing/2014/main" id="{6B74408C-345F-4F53-A5F5-2C31FE016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3851533-CCF4-4879-9077-5C8338E1A94D}"/>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15184" y="2840351"/>
            <a:ext cx="3932238" cy="117729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can be observed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4098" name="Picture 2">
            <a:extLst>
              <a:ext uri="{FF2B5EF4-FFF2-40B4-BE49-F238E27FC236}">
                <a16:creationId xmlns:a16="http://schemas.microsoft.com/office/drawing/2014/main" id="{A6D6EE75-3512-4FA2-9660-B8E008595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75889"/>
            <a:ext cx="6054037" cy="41535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10" descr="IDEAS? What Should We Do Next?">
            <a:extLst>
              <a:ext uri="{FF2B5EF4-FFF2-40B4-BE49-F238E27FC236}">
                <a16:creationId xmlns:a16="http://schemas.microsoft.com/office/drawing/2014/main" id="{04F88F4D-E2A1-4B56-8075-088EE364B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0D1D9-989A-4789-B018-B4816BA60436}"/>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Rectangle 1">
            <a:extLst>
              <a:ext uri="{FF2B5EF4-FFF2-40B4-BE49-F238E27FC236}">
                <a16:creationId xmlns:a16="http://schemas.microsoft.com/office/drawing/2014/main" id="{D2CB9DAD-6043-44E8-940C-23B9CC173748}"/>
              </a:ext>
            </a:extLst>
          </p:cNvPr>
          <p:cNvSpPr/>
          <p:nvPr/>
        </p:nvSpPr>
        <p:spPr>
          <a:xfrm>
            <a:off x="770011" y="1483567"/>
            <a:ext cx="2649894"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3600" b="1" dirty="0"/>
              <a:t>SQL Query</a:t>
            </a:r>
            <a:endParaRPr lang="en-IN" sz="3600" b="1" dirty="0"/>
          </a:p>
        </p:txBody>
      </p:sp>
      <p:pic>
        <p:nvPicPr>
          <p:cNvPr id="8" name="Picture 7">
            <a:extLst>
              <a:ext uri="{FF2B5EF4-FFF2-40B4-BE49-F238E27FC236}">
                <a16:creationId xmlns:a16="http://schemas.microsoft.com/office/drawing/2014/main" id="{D54EBAFB-AAE0-4BBA-8330-EECE41996B0B}"/>
              </a:ext>
            </a:extLst>
          </p:cNvPr>
          <p:cNvPicPr>
            <a:picLocks noChangeAspect="1"/>
          </p:cNvPicPr>
          <p:nvPr/>
        </p:nvPicPr>
        <p:blipFill>
          <a:blip r:embed="rId3"/>
          <a:stretch>
            <a:fillRect/>
          </a:stretch>
        </p:blipFill>
        <p:spPr>
          <a:xfrm>
            <a:off x="770011" y="2032616"/>
            <a:ext cx="6059997" cy="3622681"/>
          </a:xfrm>
          <a:prstGeom prst="rect">
            <a:avLst/>
          </a:prstGeom>
        </p:spPr>
      </p:pic>
      <p:sp>
        <p:nvSpPr>
          <p:cNvPr id="9" name="Rectangle 8">
            <a:extLst>
              <a:ext uri="{FF2B5EF4-FFF2-40B4-BE49-F238E27FC236}">
                <a16:creationId xmlns:a16="http://schemas.microsoft.com/office/drawing/2014/main" id="{536FB635-98B6-4C8B-8A4D-3EF3F377937C}"/>
              </a:ext>
            </a:extLst>
          </p:cNvPr>
          <p:cNvSpPr/>
          <p:nvPr/>
        </p:nvSpPr>
        <p:spPr>
          <a:xfrm>
            <a:off x="7231224" y="2653573"/>
            <a:ext cx="3956180" cy="23807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Query Explanation:</a:t>
            </a:r>
          </a:p>
          <a:p>
            <a:endParaRPr lang="en-US" sz="2800" b="1" dirty="0"/>
          </a:p>
          <a:p>
            <a:r>
              <a:rPr lang="en-US" sz="2800" dirty="0"/>
              <a:t>Using distinct() function in the query means that it will only show unique values in the </a:t>
            </a:r>
            <a:r>
              <a:rPr lang="en-US" sz="2800" dirty="0" err="1"/>
              <a:t>Launch_Site</a:t>
            </a:r>
            <a:endParaRPr lang="en-IN" sz="2800" dirty="0"/>
          </a:p>
        </p:txBody>
      </p:sp>
      <p:pic>
        <p:nvPicPr>
          <p:cNvPr id="10" name="Picture 10" descr="IDEAS? What Should We Do Next?">
            <a:extLst>
              <a:ext uri="{FF2B5EF4-FFF2-40B4-BE49-F238E27FC236}">
                <a16:creationId xmlns:a16="http://schemas.microsoft.com/office/drawing/2014/main" id="{314D8EA7-3762-4E15-A8A5-033F7618C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F05CDFF-6595-4FDD-B3EA-B7D3DF547145}"/>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Rectangle 5">
            <a:extLst>
              <a:ext uri="{FF2B5EF4-FFF2-40B4-BE49-F238E27FC236}">
                <a16:creationId xmlns:a16="http://schemas.microsoft.com/office/drawing/2014/main" id="{12DFB955-6B4D-4329-8806-E94B2D2F1E47}"/>
              </a:ext>
            </a:extLst>
          </p:cNvPr>
          <p:cNvSpPr/>
          <p:nvPr/>
        </p:nvSpPr>
        <p:spPr>
          <a:xfrm>
            <a:off x="770011" y="1483567"/>
            <a:ext cx="2649894"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3600" b="1" dirty="0"/>
              <a:t>SQL Query</a:t>
            </a:r>
            <a:endParaRPr lang="en-IN" sz="3600" b="1" dirty="0"/>
          </a:p>
        </p:txBody>
      </p:sp>
      <p:pic>
        <p:nvPicPr>
          <p:cNvPr id="9" name="Picture 8">
            <a:extLst>
              <a:ext uri="{FF2B5EF4-FFF2-40B4-BE49-F238E27FC236}">
                <a16:creationId xmlns:a16="http://schemas.microsoft.com/office/drawing/2014/main" id="{DD23BC2F-6FA1-40F5-A8A8-D440752EBAB4}"/>
              </a:ext>
            </a:extLst>
          </p:cNvPr>
          <p:cNvPicPr>
            <a:picLocks noChangeAspect="1"/>
          </p:cNvPicPr>
          <p:nvPr/>
        </p:nvPicPr>
        <p:blipFill>
          <a:blip r:embed="rId3"/>
          <a:stretch>
            <a:fillRect/>
          </a:stretch>
        </p:blipFill>
        <p:spPr>
          <a:xfrm>
            <a:off x="0" y="2032616"/>
            <a:ext cx="12192000" cy="2362908"/>
          </a:xfrm>
          <a:prstGeom prst="rect">
            <a:avLst/>
          </a:prstGeom>
        </p:spPr>
      </p:pic>
      <p:sp>
        <p:nvSpPr>
          <p:cNvPr id="10" name="Rectangle 9">
            <a:extLst>
              <a:ext uri="{FF2B5EF4-FFF2-40B4-BE49-F238E27FC236}">
                <a16:creationId xmlns:a16="http://schemas.microsoft.com/office/drawing/2014/main" id="{E239295C-3E91-4998-8C08-3521100DDAAE}"/>
              </a:ext>
            </a:extLst>
          </p:cNvPr>
          <p:cNvSpPr/>
          <p:nvPr/>
        </p:nvSpPr>
        <p:spPr>
          <a:xfrm>
            <a:off x="335881" y="4669666"/>
            <a:ext cx="11430021" cy="135590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Query Explanation:</a:t>
            </a:r>
          </a:p>
          <a:p>
            <a:r>
              <a:rPr lang="en-US" sz="2000" dirty="0"/>
              <a:t>Using the ‘show(5)’ in the query means that it will only show top 5 records and ‘like’ function has a wild card with the words ‘CCA%' the percentage in the end suggests that the Launch Site name must start with CCA. </a:t>
            </a:r>
          </a:p>
        </p:txBody>
      </p:sp>
      <p:pic>
        <p:nvPicPr>
          <p:cNvPr id="11" name="Picture 10" descr="IDEAS? What Should We Do Next?">
            <a:extLst>
              <a:ext uri="{FF2B5EF4-FFF2-40B4-BE49-F238E27FC236}">
                <a16:creationId xmlns:a16="http://schemas.microsoft.com/office/drawing/2014/main" id="{DD265636-E2F3-4111-BC66-9ADBC0BA23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F3AB16-56AA-4DC1-99ED-EE21473BA760}"/>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Rectangle 5">
            <a:extLst>
              <a:ext uri="{FF2B5EF4-FFF2-40B4-BE49-F238E27FC236}">
                <a16:creationId xmlns:a16="http://schemas.microsoft.com/office/drawing/2014/main" id="{E03D4ED6-B4AB-44CC-B6ED-5ED6E7716F8C}"/>
              </a:ext>
            </a:extLst>
          </p:cNvPr>
          <p:cNvSpPr/>
          <p:nvPr/>
        </p:nvSpPr>
        <p:spPr>
          <a:xfrm>
            <a:off x="770011" y="1483567"/>
            <a:ext cx="2649894"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3600" b="1" dirty="0"/>
              <a:t>SQL Query</a:t>
            </a:r>
            <a:endParaRPr lang="en-IN" sz="3600" b="1" dirty="0"/>
          </a:p>
        </p:txBody>
      </p:sp>
      <p:pic>
        <p:nvPicPr>
          <p:cNvPr id="7" name="Picture 6">
            <a:extLst>
              <a:ext uri="{FF2B5EF4-FFF2-40B4-BE49-F238E27FC236}">
                <a16:creationId xmlns:a16="http://schemas.microsoft.com/office/drawing/2014/main" id="{043C9DC7-88FA-4ACD-9211-F10A33EA7962}"/>
              </a:ext>
            </a:extLst>
          </p:cNvPr>
          <p:cNvPicPr>
            <a:picLocks noChangeAspect="1"/>
          </p:cNvPicPr>
          <p:nvPr/>
        </p:nvPicPr>
        <p:blipFill>
          <a:blip r:embed="rId3"/>
          <a:stretch>
            <a:fillRect/>
          </a:stretch>
        </p:blipFill>
        <p:spPr>
          <a:xfrm>
            <a:off x="696761" y="2100943"/>
            <a:ext cx="11437623" cy="1864567"/>
          </a:xfrm>
          <a:prstGeom prst="rect">
            <a:avLst/>
          </a:prstGeom>
        </p:spPr>
      </p:pic>
      <p:sp>
        <p:nvSpPr>
          <p:cNvPr id="8" name="Rectangle 7">
            <a:extLst>
              <a:ext uri="{FF2B5EF4-FFF2-40B4-BE49-F238E27FC236}">
                <a16:creationId xmlns:a16="http://schemas.microsoft.com/office/drawing/2014/main" id="{83758237-6946-4A78-906C-981864890752}"/>
              </a:ext>
            </a:extLst>
          </p:cNvPr>
          <p:cNvSpPr/>
          <p:nvPr/>
        </p:nvSpPr>
        <p:spPr>
          <a:xfrm>
            <a:off x="696761" y="4317586"/>
            <a:ext cx="9678880" cy="15327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Query Explanation:</a:t>
            </a:r>
          </a:p>
          <a:p>
            <a:endParaRPr lang="en-US" sz="2800" b="1" dirty="0"/>
          </a:p>
          <a:p>
            <a:r>
              <a:rPr lang="en-US" sz="2000" dirty="0"/>
              <a:t>Using the function SUM summates the total in the column PAYLOAD_MASS_KG_. </a:t>
            </a:r>
          </a:p>
          <a:p>
            <a:r>
              <a:rPr lang="en-US" sz="2000" dirty="0"/>
              <a:t>The WHERE clause filters the dataset to only perform calculations on Customer NASA (CRS). </a:t>
            </a:r>
          </a:p>
        </p:txBody>
      </p:sp>
      <p:pic>
        <p:nvPicPr>
          <p:cNvPr id="9" name="Picture 10" descr="IDEAS? What Should We Do Next?">
            <a:extLst>
              <a:ext uri="{FF2B5EF4-FFF2-40B4-BE49-F238E27FC236}">
                <a16:creationId xmlns:a16="http://schemas.microsoft.com/office/drawing/2014/main" id="{2C94B05C-1795-42DD-B466-832C24DFB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584B648-5A59-4C6C-A95E-41E2DE2FC273}"/>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Rectangle 5">
            <a:extLst>
              <a:ext uri="{FF2B5EF4-FFF2-40B4-BE49-F238E27FC236}">
                <a16:creationId xmlns:a16="http://schemas.microsoft.com/office/drawing/2014/main" id="{146007C5-7CBA-4F5E-B4C2-54B4ACCEFA79}"/>
              </a:ext>
            </a:extLst>
          </p:cNvPr>
          <p:cNvSpPr/>
          <p:nvPr/>
        </p:nvSpPr>
        <p:spPr>
          <a:xfrm>
            <a:off x="770011" y="1483567"/>
            <a:ext cx="2649894"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3600" b="1" dirty="0"/>
              <a:t>SQL Query</a:t>
            </a:r>
            <a:endParaRPr lang="en-IN" sz="3600" b="1" dirty="0"/>
          </a:p>
        </p:txBody>
      </p:sp>
      <p:pic>
        <p:nvPicPr>
          <p:cNvPr id="7" name="Picture 6">
            <a:extLst>
              <a:ext uri="{FF2B5EF4-FFF2-40B4-BE49-F238E27FC236}">
                <a16:creationId xmlns:a16="http://schemas.microsoft.com/office/drawing/2014/main" id="{DC3F327C-1B73-42BA-A021-F8DDC6A24A87}"/>
              </a:ext>
            </a:extLst>
          </p:cNvPr>
          <p:cNvPicPr>
            <a:picLocks noChangeAspect="1"/>
          </p:cNvPicPr>
          <p:nvPr/>
        </p:nvPicPr>
        <p:blipFill rotWithShape="1">
          <a:blip r:embed="rId3"/>
          <a:srcRect r="1756"/>
          <a:stretch/>
        </p:blipFill>
        <p:spPr>
          <a:xfrm>
            <a:off x="770011" y="2135253"/>
            <a:ext cx="11312655" cy="1760373"/>
          </a:xfrm>
          <a:prstGeom prst="rect">
            <a:avLst/>
          </a:prstGeom>
        </p:spPr>
      </p:pic>
      <p:sp>
        <p:nvSpPr>
          <p:cNvPr id="8" name="Rectangle 7">
            <a:extLst>
              <a:ext uri="{FF2B5EF4-FFF2-40B4-BE49-F238E27FC236}">
                <a16:creationId xmlns:a16="http://schemas.microsoft.com/office/drawing/2014/main" id="{3537D23F-D163-4F34-8E2C-4FC88685D2F9}"/>
              </a:ext>
            </a:extLst>
          </p:cNvPr>
          <p:cNvSpPr/>
          <p:nvPr/>
        </p:nvSpPr>
        <p:spPr>
          <a:xfrm>
            <a:off x="696761" y="4317586"/>
            <a:ext cx="10164072" cy="15327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Query Explanation:</a:t>
            </a:r>
          </a:p>
          <a:p>
            <a:endParaRPr lang="en-US" sz="2800" b="1" dirty="0"/>
          </a:p>
          <a:p>
            <a:r>
              <a:rPr lang="en-US" sz="2000" dirty="0"/>
              <a:t>Using the function AVG works out the average in the column PAYLOAD_MASS_KG_. </a:t>
            </a:r>
          </a:p>
          <a:p>
            <a:r>
              <a:rPr lang="en-US" sz="2000" dirty="0"/>
              <a:t>The WHERE clause filters the dataset to only perform calculations on </a:t>
            </a:r>
            <a:r>
              <a:rPr lang="en-US" sz="2000" dirty="0" err="1"/>
              <a:t>Booster_Version</a:t>
            </a:r>
            <a:r>
              <a:rPr lang="en-US" sz="2000" dirty="0"/>
              <a:t> F9 v1.1. </a:t>
            </a:r>
          </a:p>
        </p:txBody>
      </p:sp>
      <p:pic>
        <p:nvPicPr>
          <p:cNvPr id="9" name="Picture 10" descr="IDEAS? What Should We Do Next?">
            <a:extLst>
              <a:ext uri="{FF2B5EF4-FFF2-40B4-BE49-F238E27FC236}">
                <a16:creationId xmlns:a16="http://schemas.microsoft.com/office/drawing/2014/main" id="{C7615362-E5F3-4C06-81CF-D76FE0BBC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48891F8-5BCD-4ADB-B562-230F62C854AB}"/>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Rectangle 6">
            <a:extLst>
              <a:ext uri="{FF2B5EF4-FFF2-40B4-BE49-F238E27FC236}">
                <a16:creationId xmlns:a16="http://schemas.microsoft.com/office/drawing/2014/main" id="{DC119FA6-D48E-44B3-949A-DF57C1978D7E}"/>
              </a:ext>
            </a:extLst>
          </p:cNvPr>
          <p:cNvSpPr/>
          <p:nvPr/>
        </p:nvSpPr>
        <p:spPr>
          <a:xfrm>
            <a:off x="770011" y="1483567"/>
            <a:ext cx="2649894"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3600" b="1" dirty="0"/>
              <a:t>SQL Query</a:t>
            </a:r>
            <a:endParaRPr lang="en-IN" sz="3600" b="1" dirty="0"/>
          </a:p>
        </p:txBody>
      </p:sp>
      <p:pic>
        <p:nvPicPr>
          <p:cNvPr id="8" name="Picture 7">
            <a:extLst>
              <a:ext uri="{FF2B5EF4-FFF2-40B4-BE49-F238E27FC236}">
                <a16:creationId xmlns:a16="http://schemas.microsoft.com/office/drawing/2014/main" id="{D0081BAE-8C42-4AC6-86FF-E6F2CB614F61}"/>
              </a:ext>
            </a:extLst>
          </p:cNvPr>
          <p:cNvPicPr>
            <a:picLocks noChangeAspect="1"/>
          </p:cNvPicPr>
          <p:nvPr/>
        </p:nvPicPr>
        <p:blipFill>
          <a:blip r:embed="rId3"/>
          <a:stretch>
            <a:fillRect/>
          </a:stretch>
        </p:blipFill>
        <p:spPr>
          <a:xfrm>
            <a:off x="770010" y="2129327"/>
            <a:ext cx="11304291" cy="2125432"/>
          </a:xfrm>
          <a:prstGeom prst="rect">
            <a:avLst/>
          </a:prstGeom>
        </p:spPr>
      </p:pic>
      <p:sp>
        <p:nvSpPr>
          <p:cNvPr id="9" name="Rectangle 8">
            <a:extLst>
              <a:ext uri="{FF2B5EF4-FFF2-40B4-BE49-F238E27FC236}">
                <a16:creationId xmlns:a16="http://schemas.microsoft.com/office/drawing/2014/main" id="{E90EDBB0-E64E-4395-9119-0251563BA7AB}"/>
              </a:ext>
            </a:extLst>
          </p:cNvPr>
          <p:cNvSpPr/>
          <p:nvPr/>
        </p:nvSpPr>
        <p:spPr>
          <a:xfrm>
            <a:off x="770010" y="4359749"/>
            <a:ext cx="11546398" cy="15327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Query Explanation:</a:t>
            </a:r>
          </a:p>
          <a:p>
            <a:endParaRPr lang="en-US" sz="2800" b="1" dirty="0"/>
          </a:p>
          <a:p>
            <a:r>
              <a:rPr lang="en-US" sz="2000" dirty="0"/>
              <a:t>Using the function MIN works out the minimum date in the column Date. </a:t>
            </a:r>
          </a:p>
          <a:p>
            <a:r>
              <a:rPr lang="en-US" sz="2000" dirty="0"/>
              <a:t>The WHERE clause filters the dataset to only perform calculations on </a:t>
            </a:r>
            <a:r>
              <a:rPr lang="en-US" sz="2000" dirty="0" err="1"/>
              <a:t>Landing_outcome</a:t>
            </a:r>
            <a:r>
              <a:rPr lang="en-US" sz="2000" dirty="0"/>
              <a:t> Success (drone ship). </a:t>
            </a:r>
          </a:p>
        </p:txBody>
      </p:sp>
      <p:pic>
        <p:nvPicPr>
          <p:cNvPr id="10" name="Picture 10" descr="IDEAS? What Should We Do Next?">
            <a:extLst>
              <a:ext uri="{FF2B5EF4-FFF2-40B4-BE49-F238E27FC236}">
                <a16:creationId xmlns:a16="http://schemas.microsoft.com/office/drawing/2014/main" id="{D376B626-F9B4-4D44-ACCF-4004CFC20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2941DBE-98CD-4A92-9156-729AA2452C84}"/>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Rectangle 5">
            <a:extLst>
              <a:ext uri="{FF2B5EF4-FFF2-40B4-BE49-F238E27FC236}">
                <a16:creationId xmlns:a16="http://schemas.microsoft.com/office/drawing/2014/main" id="{685A3867-E222-4E09-907A-3ACB9D36C1B7}"/>
              </a:ext>
            </a:extLst>
          </p:cNvPr>
          <p:cNvSpPr/>
          <p:nvPr/>
        </p:nvSpPr>
        <p:spPr>
          <a:xfrm>
            <a:off x="770011" y="1483567"/>
            <a:ext cx="2649894"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3600" b="1" dirty="0"/>
              <a:t>SQL Query</a:t>
            </a:r>
            <a:endParaRPr lang="en-IN" sz="3600" b="1" dirty="0"/>
          </a:p>
        </p:txBody>
      </p:sp>
      <p:pic>
        <p:nvPicPr>
          <p:cNvPr id="3" name="Picture 2">
            <a:extLst>
              <a:ext uri="{FF2B5EF4-FFF2-40B4-BE49-F238E27FC236}">
                <a16:creationId xmlns:a16="http://schemas.microsoft.com/office/drawing/2014/main" id="{FBA22220-BD7B-426D-9FB8-B24F2762650C}"/>
              </a:ext>
            </a:extLst>
          </p:cNvPr>
          <p:cNvPicPr>
            <a:picLocks noChangeAspect="1"/>
          </p:cNvPicPr>
          <p:nvPr/>
        </p:nvPicPr>
        <p:blipFill>
          <a:blip r:embed="rId3"/>
          <a:stretch>
            <a:fillRect/>
          </a:stretch>
        </p:blipFill>
        <p:spPr>
          <a:xfrm>
            <a:off x="646700" y="2162503"/>
            <a:ext cx="11545300" cy="2309060"/>
          </a:xfrm>
          <a:prstGeom prst="rect">
            <a:avLst/>
          </a:prstGeom>
        </p:spPr>
      </p:pic>
      <p:sp>
        <p:nvSpPr>
          <p:cNvPr id="9" name="Rectangle 8">
            <a:extLst>
              <a:ext uri="{FF2B5EF4-FFF2-40B4-BE49-F238E27FC236}">
                <a16:creationId xmlns:a16="http://schemas.microsoft.com/office/drawing/2014/main" id="{5AC8E6C5-D419-4A65-BDB2-5E4108245B3B}"/>
              </a:ext>
            </a:extLst>
          </p:cNvPr>
          <p:cNvSpPr/>
          <p:nvPr/>
        </p:nvSpPr>
        <p:spPr>
          <a:xfrm>
            <a:off x="415447" y="4588018"/>
            <a:ext cx="11910292" cy="15327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Query Explanation:</a:t>
            </a:r>
          </a:p>
          <a:p>
            <a:endParaRPr lang="en-US" sz="2800" b="1" dirty="0"/>
          </a:p>
          <a:p>
            <a:r>
              <a:rPr lang="en-US" sz="2000" dirty="0"/>
              <a:t>The WHERE clause filters the dataset to only perform calculations on </a:t>
            </a:r>
            <a:r>
              <a:rPr lang="en-US" sz="2000" dirty="0" err="1"/>
              <a:t>Landing_outcome</a:t>
            </a:r>
            <a:r>
              <a:rPr lang="en-US" sz="2000" dirty="0"/>
              <a:t> Success (drone ship).</a:t>
            </a:r>
          </a:p>
          <a:p>
            <a:r>
              <a:rPr lang="en-US" sz="2000" dirty="0"/>
              <a:t>The AND clause specifies additional filter conditions </a:t>
            </a:r>
            <a:r>
              <a:rPr lang="en-US" sz="2000" dirty="0" err="1"/>
              <a:t>Payload_MASS_KG</a:t>
            </a:r>
            <a:r>
              <a:rPr lang="en-US" sz="2000" dirty="0"/>
              <a:t>_ &gt; 4000 AND </a:t>
            </a:r>
            <a:r>
              <a:rPr lang="en-US" sz="2000" dirty="0" err="1"/>
              <a:t>Payload_MASS_KG</a:t>
            </a:r>
            <a:r>
              <a:rPr lang="en-US" sz="2000" dirty="0"/>
              <a:t>_ &lt; 6000.</a:t>
            </a:r>
          </a:p>
          <a:p>
            <a:r>
              <a:rPr lang="en-US" sz="2000" dirty="0"/>
              <a:t> </a:t>
            </a:r>
          </a:p>
        </p:txBody>
      </p:sp>
      <p:pic>
        <p:nvPicPr>
          <p:cNvPr id="12" name="Picture 10" descr="IDEAS? What Should We Do Next?">
            <a:extLst>
              <a:ext uri="{FF2B5EF4-FFF2-40B4-BE49-F238E27FC236}">
                <a16:creationId xmlns:a16="http://schemas.microsoft.com/office/drawing/2014/main" id="{B48C5E41-95EF-4D50-86D1-2BB195544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8278" y="761411"/>
            <a:ext cx="1699502" cy="4869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D6F678D-D769-4E89-849C-64AE374D54C1}"/>
              </a:ext>
            </a:extLst>
          </p:cNvPr>
          <p:cNvPicPr>
            <a:picLocks noChangeAspect="1"/>
          </p:cNvPicPr>
          <p:nvPr/>
        </p:nvPicPr>
        <p:blipFill>
          <a:blip r:embed="rId5"/>
          <a:stretch>
            <a:fillRect/>
          </a:stretch>
        </p:blipFill>
        <p:spPr>
          <a:xfrm>
            <a:off x="9970815" y="1248374"/>
            <a:ext cx="2217818" cy="4358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34241"/>
            <a:ext cx="10360444" cy="499297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Predictive Analysis (Classification) 	</a:t>
            </a:r>
          </a:p>
          <a:p>
            <a:pPr>
              <a:lnSpc>
                <a:spcPct val="100000"/>
              </a:lnSpc>
              <a:spcBef>
                <a:spcPts val="1400"/>
              </a:spcBef>
            </a:pPr>
            <a:r>
              <a:rPr lang="en-US" sz="2400" b="1"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 Interactive analysis demo using screenshots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6" name="Picture 10" descr="IDEAS? What Should We Do Next?">
            <a:extLst>
              <a:ext uri="{FF2B5EF4-FFF2-40B4-BE49-F238E27FC236}">
                <a16:creationId xmlns:a16="http://schemas.microsoft.com/office/drawing/2014/main" id="{2B9DDFB1-4126-4E5D-AB23-D8DAFB160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FDD24EF-AB2D-43D2-8A47-4B9BC168FAD0}"/>
              </a:ext>
            </a:extLst>
          </p:cNvPr>
          <p:cNvPicPr>
            <a:picLocks noChangeAspect="1"/>
          </p:cNvPicPr>
          <p:nvPr/>
        </p:nvPicPr>
        <p:blipFill>
          <a:blip r:embed="rId4"/>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Rectangle 5">
            <a:extLst>
              <a:ext uri="{FF2B5EF4-FFF2-40B4-BE49-F238E27FC236}">
                <a16:creationId xmlns:a16="http://schemas.microsoft.com/office/drawing/2014/main" id="{6BCD9D31-A1BC-4B35-ABC4-5F933FBF72FA}"/>
              </a:ext>
            </a:extLst>
          </p:cNvPr>
          <p:cNvSpPr/>
          <p:nvPr/>
        </p:nvSpPr>
        <p:spPr>
          <a:xfrm>
            <a:off x="770011" y="1483567"/>
            <a:ext cx="2649894"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3600" b="1" dirty="0"/>
              <a:t>SQL Query</a:t>
            </a:r>
            <a:endParaRPr lang="en-IN" sz="3600" b="1" dirty="0"/>
          </a:p>
        </p:txBody>
      </p:sp>
      <p:pic>
        <p:nvPicPr>
          <p:cNvPr id="7" name="Picture 6">
            <a:extLst>
              <a:ext uri="{FF2B5EF4-FFF2-40B4-BE49-F238E27FC236}">
                <a16:creationId xmlns:a16="http://schemas.microsoft.com/office/drawing/2014/main" id="{660904C8-7014-4398-B0A0-F2C5900CD1C0}"/>
              </a:ext>
            </a:extLst>
          </p:cNvPr>
          <p:cNvPicPr>
            <a:picLocks noChangeAspect="1"/>
          </p:cNvPicPr>
          <p:nvPr/>
        </p:nvPicPr>
        <p:blipFill>
          <a:blip r:embed="rId3"/>
          <a:stretch>
            <a:fillRect/>
          </a:stretch>
        </p:blipFill>
        <p:spPr>
          <a:xfrm>
            <a:off x="715285" y="2147113"/>
            <a:ext cx="11476715" cy="2171888"/>
          </a:xfrm>
          <a:prstGeom prst="rect">
            <a:avLst/>
          </a:prstGeom>
        </p:spPr>
      </p:pic>
      <p:sp>
        <p:nvSpPr>
          <p:cNvPr id="8" name="Rectangle 7">
            <a:extLst>
              <a:ext uri="{FF2B5EF4-FFF2-40B4-BE49-F238E27FC236}">
                <a16:creationId xmlns:a16="http://schemas.microsoft.com/office/drawing/2014/main" id="{1DA000C4-04EC-4D49-A34F-DA6A0B578714}"/>
              </a:ext>
            </a:extLst>
          </p:cNvPr>
          <p:cNvSpPr/>
          <p:nvPr/>
        </p:nvSpPr>
        <p:spPr>
          <a:xfrm>
            <a:off x="770011" y="4588018"/>
            <a:ext cx="10352080" cy="18391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Query Explanation:</a:t>
            </a:r>
          </a:p>
          <a:p>
            <a:pPr lvl="1"/>
            <a:r>
              <a:rPr lang="en-US" sz="2000" dirty="0"/>
              <a:t>We used subqueries here to produce the results. The LIKE '%f00%' wildcard shows that in the record the foo phrase is in any part of the string in the records for example. </a:t>
            </a:r>
          </a:p>
          <a:p>
            <a:pPr lvl="1"/>
            <a:r>
              <a:rPr lang="en-US" sz="2000" dirty="0"/>
              <a:t>PHRASE "(Drone Ship was a Success)" LIKE '%Success%' Word 'Success' is in the phrase the filter will include it in the dataset.</a:t>
            </a:r>
          </a:p>
        </p:txBody>
      </p:sp>
      <p:pic>
        <p:nvPicPr>
          <p:cNvPr id="9" name="Picture 10" descr="IDEAS? What Should We Do Next?">
            <a:extLst>
              <a:ext uri="{FF2B5EF4-FFF2-40B4-BE49-F238E27FC236}">
                <a16:creationId xmlns:a16="http://schemas.microsoft.com/office/drawing/2014/main" id="{CCB665EA-1DFB-419E-9746-BDE7D19D0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2922" y="822904"/>
            <a:ext cx="1484891" cy="4254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A27C01D-D811-427F-9DDE-F6C52E85C239}"/>
              </a:ext>
            </a:extLst>
          </p:cNvPr>
          <p:cNvPicPr>
            <a:picLocks noChangeAspect="1"/>
          </p:cNvPicPr>
          <p:nvPr/>
        </p:nvPicPr>
        <p:blipFill>
          <a:blip r:embed="rId5"/>
          <a:stretch>
            <a:fillRect/>
          </a:stretch>
        </p:blipFill>
        <p:spPr>
          <a:xfrm>
            <a:off x="9970813" y="1248374"/>
            <a:ext cx="2217818" cy="43581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Rectangle 5">
            <a:extLst>
              <a:ext uri="{FF2B5EF4-FFF2-40B4-BE49-F238E27FC236}">
                <a16:creationId xmlns:a16="http://schemas.microsoft.com/office/drawing/2014/main" id="{B99C8EB4-E244-4FE5-B1EC-CB8FC9D74D75}"/>
              </a:ext>
            </a:extLst>
          </p:cNvPr>
          <p:cNvSpPr/>
          <p:nvPr/>
        </p:nvSpPr>
        <p:spPr>
          <a:xfrm>
            <a:off x="770011" y="1483567"/>
            <a:ext cx="2649894"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3600" b="1" dirty="0"/>
              <a:t>SQL Query</a:t>
            </a:r>
            <a:endParaRPr lang="en-IN" sz="3600" b="1" dirty="0"/>
          </a:p>
        </p:txBody>
      </p:sp>
      <p:pic>
        <p:nvPicPr>
          <p:cNvPr id="7" name="Picture 6">
            <a:extLst>
              <a:ext uri="{FF2B5EF4-FFF2-40B4-BE49-F238E27FC236}">
                <a16:creationId xmlns:a16="http://schemas.microsoft.com/office/drawing/2014/main" id="{0576B929-D0BE-4737-AA78-46689EC77623}"/>
              </a:ext>
            </a:extLst>
          </p:cNvPr>
          <p:cNvPicPr>
            <a:picLocks noChangeAspect="1"/>
          </p:cNvPicPr>
          <p:nvPr/>
        </p:nvPicPr>
        <p:blipFill>
          <a:blip r:embed="rId3"/>
          <a:stretch>
            <a:fillRect/>
          </a:stretch>
        </p:blipFill>
        <p:spPr>
          <a:xfrm>
            <a:off x="581576" y="2006101"/>
            <a:ext cx="11476715" cy="3368332"/>
          </a:xfrm>
          <a:prstGeom prst="rect">
            <a:avLst/>
          </a:prstGeom>
        </p:spPr>
      </p:pic>
      <p:sp>
        <p:nvSpPr>
          <p:cNvPr id="8" name="Rectangle 7">
            <a:extLst>
              <a:ext uri="{FF2B5EF4-FFF2-40B4-BE49-F238E27FC236}">
                <a16:creationId xmlns:a16="http://schemas.microsoft.com/office/drawing/2014/main" id="{58806B6B-920F-4606-A4FA-63EE32DE9C84}"/>
              </a:ext>
            </a:extLst>
          </p:cNvPr>
          <p:cNvSpPr/>
          <p:nvPr/>
        </p:nvSpPr>
        <p:spPr>
          <a:xfrm>
            <a:off x="581576" y="5383793"/>
            <a:ext cx="10352080" cy="133266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Query Explanation:</a:t>
            </a:r>
          </a:p>
          <a:p>
            <a:pPr lvl="1"/>
            <a:r>
              <a:rPr lang="en-US" sz="2000" dirty="0"/>
              <a:t>Using the word DISTINCT in the query means that it will only show Unique values in the Booster Version column. GROUP BY puts the list in order set to a certain condition. DESC means its arranging the dataset into descending order.</a:t>
            </a:r>
          </a:p>
        </p:txBody>
      </p:sp>
      <p:pic>
        <p:nvPicPr>
          <p:cNvPr id="9" name="Picture 10" descr="IDEAS? What Should We Do Next?">
            <a:extLst>
              <a:ext uri="{FF2B5EF4-FFF2-40B4-BE49-F238E27FC236}">
                <a16:creationId xmlns:a16="http://schemas.microsoft.com/office/drawing/2014/main" id="{32A94204-4913-4E6A-91B3-D7C855C10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1A91C92-33F0-4415-8A23-F03BF0662900}"/>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Rectangle 5">
            <a:extLst>
              <a:ext uri="{FF2B5EF4-FFF2-40B4-BE49-F238E27FC236}">
                <a16:creationId xmlns:a16="http://schemas.microsoft.com/office/drawing/2014/main" id="{C04F504B-B99E-4953-B4CC-98041C29E9F5}"/>
              </a:ext>
            </a:extLst>
          </p:cNvPr>
          <p:cNvSpPr/>
          <p:nvPr/>
        </p:nvSpPr>
        <p:spPr>
          <a:xfrm>
            <a:off x="770011" y="1483567"/>
            <a:ext cx="2649894"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3600" b="1" dirty="0"/>
              <a:t>SQL Query</a:t>
            </a:r>
            <a:endParaRPr lang="en-IN" sz="3600" b="1" dirty="0"/>
          </a:p>
        </p:txBody>
      </p:sp>
      <p:pic>
        <p:nvPicPr>
          <p:cNvPr id="9" name="Picture 8">
            <a:extLst>
              <a:ext uri="{FF2B5EF4-FFF2-40B4-BE49-F238E27FC236}">
                <a16:creationId xmlns:a16="http://schemas.microsoft.com/office/drawing/2014/main" id="{2C0B271B-FD50-4C6B-9C2C-0B392B36E75E}"/>
              </a:ext>
            </a:extLst>
          </p:cNvPr>
          <p:cNvPicPr>
            <a:picLocks noChangeAspect="1"/>
          </p:cNvPicPr>
          <p:nvPr/>
        </p:nvPicPr>
        <p:blipFill>
          <a:blip r:embed="rId3"/>
          <a:stretch>
            <a:fillRect/>
          </a:stretch>
        </p:blipFill>
        <p:spPr>
          <a:xfrm>
            <a:off x="0" y="2244834"/>
            <a:ext cx="12192000" cy="2368331"/>
          </a:xfrm>
          <a:prstGeom prst="rect">
            <a:avLst/>
          </a:prstGeom>
        </p:spPr>
      </p:pic>
      <p:sp>
        <p:nvSpPr>
          <p:cNvPr id="10" name="Rectangle 9">
            <a:extLst>
              <a:ext uri="{FF2B5EF4-FFF2-40B4-BE49-F238E27FC236}">
                <a16:creationId xmlns:a16="http://schemas.microsoft.com/office/drawing/2014/main" id="{59CB9F55-23D6-4F07-9909-E0EEA2702B3F}"/>
              </a:ext>
            </a:extLst>
          </p:cNvPr>
          <p:cNvSpPr/>
          <p:nvPr/>
        </p:nvSpPr>
        <p:spPr>
          <a:xfrm>
            <a:off x="273666" y="4825383"/>
            <a:ext cx="10352080" cy="18460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Query Explanation:</a:t>
            </a:r>
          </a:p>
          <a:p>
            <a:endParaRPr lang="en-US" sz="2800" b="1" dirty="0"/>
          </a:p>
          <a:p>
            <a:r>
              <a:rPr lang="en-US" sz="2000" dirty="0"/>
              <a:t>The filter() function filters rows from the data frame.</a:t>
            </a:r>
          </a:p>
          <a:p>
            <a:r>
              <a:rPr lang="en-US" sz="2000" dirty="0"/>
              <a:t>The ‘like’ function has a wild card with the words ‘%2015' the percentage in the first suggests that the Date must end with 2015.</a:t>
            </a:r>
          </a:p>
        </p:txBody>
      </p:sp>
      <p:pic>
        <p:nvPicPr>
          <p:cNvPr id="11" name="Picture 10" descr="IDEAS? What Should We Do Next?">
            <a:extLst>
              <a:ext uri="{FF2B5EF4-FFF2-40B4-BE49-F238E27FC236}">
                <a16:creationId xmlns:a16="http://schemas.microsoft.com/office/drawing/2014/main" id="{C0DA4CC2-62AA-48AA-A122-8A7479D7B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6162192-9533-4EF4-B5F3-3346C26853A4}"/>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Rectangle 5">
            <a:extLst>
              <a:ext uri="{FF2B5EF4-FFF2-40B4-BE49-F238E27FC236}">
                <a16:creationId xmlns:a16="http://schemas.microsoft.com/office/drawing/2014/main" id="{5EEB165B-93A0-415B-BDDF-239F447C5537}"/>
              </a:ext>
            </a:extLst>
          </p:cNvPr>
          <p:cNvSpPr/>
          <p:nvPr/>
        </p:nvSpPr>
        <p:spPr>
          <a:xfrm>
            <a:off x="770011" y="1483567"/>
            <a:ext cx="2649894" cy="5490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3600" b="1" dirty="0"/>
              <a:t>SQL Query</a:t>
            </a:r>
            <a:endParaRPr lang="en-IN" sz="3600" b="1" dirty="0"/>
          </a:p>
        </p:txBody>
      </p:sp>
      <p:pic>
        <p:nvPicPr>
          <p:cNvPr id="7" name="Picture 6">
            <a:extLst>
              <a:ext uri="{FF2B5EF4-FFF2-40B4-BE49-F238E27FC236}">
                <a16:creationId xmlns:a16="http://schemas.microsoft.com/office/drawing/2014/main" id="{C167D18A-5780-4213-9748-735F7F03BB96}"/>
              </a:ext>
            </a:extLst>
          </p:cNvPr>
          <p:cNvPicPr>
            <a:picLocks noChangeAspect="1"/>
          </p:cNvPicPr>
          <p:nvPr/>
        </p:nvPicPr>
        <p:blipFill>
          <a:blip r:embed="rId3"/>
          <a:stretch>
            <a:fillRect/>
          </a:stretch>
        </p:blipFill>
        <p:spPr>
          <a:xfrm>
            <a:off x="68057" y="2032616"/>
            <a:ext cx="12055885" cy="1722269"/>
          </a:xfrm>
          <a:prstGeom prst="rect">
            <a:avLst/>
          </a:prstGeom>
          <a:ln>
            <a:solidFill>
              <a:schemeClr val="tx1"/>
            </a:solidFill>
          </a:ln>
        </p:spPr>
      </p:pic>
      <p:sp>
        <p:nvSpPr>
          <p:cNvPr id="8" name="Rectangle 7">
            <a:extLst>
              <a:ext uri="{FF2B5EF4-FFF2-40B4-BE49-F238E27FC236}">
                <a16:creationId xmlns:a16="http://schemas.microsoft.com/office/drawing/2014/main" id="{C69F32CE-719B-4D92-A97C-1B008D305551}"/>
              </a:ext>
            </a:extLst>
          </p:cNvPr>
          <p:cNvSpPr/>
          <p:nvPr/>
        </p:nvSpPr>
        <p:spPr>
          <a:xfrm>
            <a:off x="770011" y="3902379"/>
            <a:ext cx="5938699" cy="229314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t>Query Explanation:</a:t>
            </a:r>
          </a:p>
          <a:p>
            <a:endParaRPr lang="en-US" sz="2800" b="1" dirty="0"/>
          </a:p>
          <a:p>
            <a:r>
              <a:rPr lang="en-US" sz="2000" dirty="0"/>
              <a:t>The filter() function filters rows from the data frame.</a:t>
            </a:r>
          </a:p>
          <a:p>
            <a:r>
              <a:rPr lang="en-US" sz="2000" dirty="0"/>
              <a:t>The ‘like’ function has a wild card with the words.</a:t>
            </a:r>
          </a:p>
          <a:p>
            <a:r>
              <a:rPr lang="en-US" sz="2000" dirty="0"/>
              <a:t>The show() function shows the exact result. </a:t>
            </a:r>
          </a:p>
        </p:txBody>
      </p:sp>
      <p:pic>
        <p:nvPicPr>
          <p:cNvPr id="9" name="Picture 10" descr="IDEAS? What Should We Do Next?">
            <a:extLst>
              <a:ext uri="{FF2B5EF4-FFF2-40B4-BE49-F238E27FC236}">
                <a16:creationId xmlns:a16="http://schemas.microsoft.com/office/drawing/2014/main" id="{0D21B00D-8395-4A0F-B747-50380BB8B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1543" y="825576"/>
            <a:ext cx="1475566" cy="4227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0B709FB-8625-4AA5-B89F-19B9ADB088E9}"/>
              </a:ext>
            </a:extLst>
          </p:cNvPr>
          <p:cNvPicPr>
            <a:picLocks noChangeAspect="1"/>
          </p:cNvPicPr>
          <p:nvPr/>
        </p:nvPicPr>
        <p:blipFill>
          <a:blip r:embed="rId5"/>
          <a:stretch>
            <a:fillRect/>
          </a:stretch>
        </p:blipFill>
        <p:spPr>
          <a:xfrm>
            <a:off x="10120109" y="1248374"/>
            <a:ext cx="2217818" cy="43581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pic>
        <p:nvPicPr>
          <p:cNvPr id="3" name="Picture 2" descr="IBM Skills Network Logo - Horizontal-noai copy.png">
            <a:extLst>
              <a:ext uri="{FF2B5EF4-FFF2-40B4-BE49-F238E27FC236}">
                <a16:creationId xmlns:a16="http://schemas.microsoft.com/office/drawing/2014/main" id="{1E0A4792-EE8F-46E5-AD06-D4729928F6AC}"/>
              </a:ext>
            </a:extLst>
          </p:cNvPr>
          <p:cNvPicPr>
            <a:picLocks noChangeAspect="1"/>
          </p:cNvPicPr>
          <p:nvPr/>
        </p:nvPicPr>
        <p:blipFill>
          <a:blip r:embed="rId3"/>
          <a:stretch>
            <a:fillRect/>
          </a:stretch>
        </p:blipFill>
        <p:spPr>
          <a:xfrm>
            <a:off x="416855" y="504829"/>
            <a:ext cx="2104103" cy="629183"/>
          </a:xfrm>
          <a:prstGeom prst="rect">
            <a:avLst/>
          </a:prstGeom>
        </p:spPr>
      </p:pic>
      <p:pic>
        <p:nvPicPr>
          <p:cNvPr id="5" name="Picture 4">
            <a:extLst>
              <a:ext uri="{FF2B5EF4-FFF2-40B4-BE49-F238E27FC236}">
                <a16:creationId xmlns:a16="http://schemas.microsoft.com/office/drawing/2014/main" id="{6B37D259-DE01-4280-BE5F-3D9CC897BF7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23583" y1="51125" x2="23583" y2="51125"/>
                        <a14:foregroundMark x1="23583" y1="51125" x2="23583" y2="51125"/>
                        <a14:foregroundMark x1="37083" y1="51250" x2="37083" y2="51250"/>
                        <a14:foregroundMark x1="37083" y1="51250" x2="37083" y2="51250"/>
                        <a14:foregroundMark x1="43083" y1="50750" x2="43083" y2="50750"/>
                        <a14:foregroundMark x1="43083" y1="50875" x2="43083" y2="50875"/>
                        <a14:foregroundMark x1="57667" y1="49125" x2="57667" y2="49125"/>
                        <a14:foregroundMark x1="57667" y1="49125" x2="57667" y2="49125"/>
                        <a14:foregroundMark x1="54250" y1="54125" x2="54167" y2="54500"/>
                        <a14:foregroundMark x1="54167" y1="54500" x2="54167" y2="54500"/>
                        <a14:foregroundMark x1="68833" y1="51875" x2="68833" y2="51875"/>
                        <a14:foregroundMark x1="68833" y1="51875" x2="68833" y2="51875"/>
                        <a14:foregroundMark x1="71917" y1="54875" x2="71917" y2="54875"/>
                        <a14:foregroundMark x1="66667" y1="49500" x2="67167" y2="49375"/>
                        <a14:backgroundMark x1="86667" y1="43000" x2="86667" y2="43000"/>
                        <a14:backgroundMark x1="85083" y1="41500" x2="86250" y2="48750"/>
                        <a14:backgroundMark x1="86250" y1="48750" x2="88750" y2="41125"/>
                        <a14:backgroundMark x1="88750" y1="41125" x2="85167" y2="42875"/>
                      </a14:backgroundRemoval>
                    </a14:imgEffect>
                  </a14:imgLayer>
                </a14:imgProps>
              </a:ext>
            </a:extLst>
          </a:blip>
          <a:srcRect l="6975" t="40425" r="12290" b="38142"/>
          <a:stretch/>
        </p:blipFill>
        <p:spPr>
          <a:xfrm>
            <a:off x="416855" y="5946627"/>
            <a:ext cx="2671578" cy="472835"/>
          </a:xfrm>
          <a:prstGeom prst="rect">
            <a:avLst/>
          </a:prstGeom>
        </p:spPr>
      </p:pic>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86941" y="2542540"/>
            <a:ext cx="5333455" cy="3027835"/>
          </a:xfrm>
          <a:prstGeom prst="rect">
            <a:avLst/>
          </a:prstGeom>
        </p:spPr>
        <p:txBody>
          <a:bodyPr lIns="91440" tIns="45720" rIns="91440" bIns="45720" anchor="t">
            <a:normAutofit/>
          </a:bodyPr>
          <a:lstStyle/>
          <a:p>
            <a:pPr marL="0" indent="0">
              <a:buNone/>
            </a:pPr>
            <a:r>
              <a:rPr lang="en-US" dirty="0"/>
              <a:t>We can see that the SpaceX launch sites are in the United States of America coasts. Florida and California.</a:t>
            </a:r>
          </a:p>
          <a:p>
            <a:pPr marL="0" indent="0">
              <a:buNone/>
            </a:pPr>
            <a:r>
              <a:rPr lang="en-US" dirty="0"/>
              <a:t>We also see that all the launch sites are not closer to Equator line but very close to the coast area.</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of SpaceX From Global Map</a:t>
            </a:r>
          </a:p>
        </p:txBody>
      </p:sp>
      <p:pic>
        <p:nvPicPr>
          <p:cNvPr id="6" name="Picture 5">
            <a:extLst>
              <a:ext uri="{FF2B5EF4-FFF2-40B4-BE49-F238E27FC236}">
                <a16:creationId xmlns:a16="http://schemas.microsoft.com/office/drawing/2014/main" id="{27FA3915-32AC-42AD-828B-5AD178C34363}"/>
              </a:ext>
            </a:extLst>
          </p:cNvPr>
          <p:cNvPicPr>
            <a:picLocks noChangeAspect="1"/>
          </p:cNvPicPr>
          <p:nvPr/>
        </p:nvPicPr>
        <p:blipFill>
          <a:blip r:embed="rId3"/>
          <a:stretch>
            <a:fillRect/>
          </a:stretch>
        </p:blipFill>
        <p:spPr>
          <a:xfrm>
            <a:off x="171604" y="1385545"/>
            <a:ext cx="6097583" cy="5341826"/>
          </a:xfrm>
          <a:prstGeom prst="rect">
            <a:avLst/>
          </a:prstGeom>
          <a:ln>
            <a:solidFill>
              <a:schemeClr val="tx1"/>
            </a:solidFill>
          </a:ln>
        </p:spPr>
      </p:pic>
      <p:pic>
        <p:nvPicPr>
          <p:cNvPr id="7" name="Picture 10" descr="IDEAS? What Should We Do Next?">
            <a:extLst>
              <a:ext uri="{FF2B5EF4-FFF2-40B4-BE49-F238E27FC236}">
                <a16:creationId xmlns:a16="http://schemas.microsoft.com/office/drawing/2014/main" id="{D2085FFA-1528-4C70-8399-F42F2416F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C09CD9-EBA1-4EB5-83A8-77978E47F4A6}"/>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87A7004-E152-4696-92FB-A4F8C857939B}"/>
              </a:ext>
            </a:extLst>
          </p:cNvPr>
          <p:cNvSpPr/>
          <p:nvPr/>
        </p:nvSpPr>
        <p:spPr>
          <a:xfrm>
            <a:off x="6577678" y="1390261"/>
            <a:ext cx="2662604" cy="3164454"/>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1A940E05-4064-432D-B7DE-AA70082E32A8}"/>
              </a:ext>
            </a:extLst>
          </p:cNvPr>
          <p:cNvSpPr/>
          <p:nvPr/>
        </p:nvSpPr>
        <p:spPr>
          <a:xfrm>
            <a:off x="205273" y="1390261"/>
            <a:ext cx="6018245" cy="5253135"/>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Labelled Markers</a:t>
            </a:r>
          </a:p>
        </p:txBody>
      </p:sp>
      <p:pic>
        <p:nvPicPr>
          <p:cNvPr id="6" name="Picture 10" descr="IDEAS? What Should We Do Next?">
            <a:extLst>
              <a:ext uri="{FF2B5EF4-FFF2-40B4-BE49-F238E27FC236}">
                <a16:creationId xmlns:a16="http://schemas.microsoft.com/office/drawing/2014/main" id="{50671BDE-4C55-4D67-AE1E-FD1FF959A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173299-FA14-44E2-BCB4-A06870AD6450}"/>
              </a:ext>
            </a:extLst>
          </p:cNvPr>
          <p:cNvPicPr>
            <a:picLocks noChangeAspect="1"/>
          </p:cNvPicPr>
          <p:nvPr/>
        </p:nvPicPr>
        <p:blipFill>
          <a:blip r:embed="rId4"/>
          <a:stretch>
            <a:fillRect/>
          </a:stretch>
        </p:blipFill>
        <p:spPr>
          <a:xfrm>
            <a:off x="9354989" y="1248374"/>
            <a:ext cx="2217818" cy="435816"/>
          </a:xfrm>
          <a:prstGeom prst="rect">
            <a:avLst/>
          </a:prstGeom>
        </p:spPr>
      </p:pic>
      <p:pic>
        <p:nvPicPr>
          <p:cNvPr id="4" name="Picture 3">
            <a:extLst>
              <a:ext uri="{FF2B5EF4-FFF2-40B4-BE49-F238E27FC236}">
                <a16:creationId xmlns:a16="http://schemas.microsoft.com/office/drawing/2014/main" id="{CEBC2D79-7758-4DBD-BA96-8243ED597732}"/>
              </a:ext>
            </a:extLst>
          </p:cNvPr>
          <p:cNvPicPr>
            <a:picLocks noChangeAspect="1"/>
          </p:cNvPicPr>
          <p:nvPr/>
        </p:nvPicPr>
        <p:blipFill rotWithShape="1">
          <a:blip r:embed="rId5"/>
          <a:srcRect l="45536" t="21565" r="25170" b="34830"/>
          <a:stretch/>
        </p:blipFill>
        <p:spPr>
          <a:xfrm>
            <a:off x="279917" y="1466282"/>
            <a:ext cx="3571539" cy="2990447"/>
          </a:xfrm>
          <a:prstGeom prst="rect">
            <a:avLst/>
          </a:prstGeom>
        </p:spPr>
      </p:pic>
      <p:pic>
        <p:nvPicPr>
          <p:cNvPr id="10" name="Picture 9">
            <a:extLst>
              <a:ext uri="{FF2B5EF4-FFF2-40B4-BE49-F238E27FC236}">
                <a16:creationId xmlns:a16="http://schemas.microsoft.com/office/drawing/2014/main" id="{E20AA319-4B79-422F-B1C8-2F55D18BA532}"/>
              </a:ext>
            </a:extLst>
          </p:cNvPr>
          <p:cNvPicPr>
            <a:picLocks noChangeAspect="1"/>
          </p:cNvPicPr>
          <p:nvPr/>
        </p:nvPicPr>
        <p:blipFill rotWithShape="1">
          <a:blip r:embed="rId5"/>
          <a:srcRect l="7576" t="21381" r="75282" b="50000"/>
          <a:stretch/>
        </p:blipFill>
        <p:spPr>
          <a:xfrm>
            <a:off x="279917" y="4554715"/>
            <a:ext cx="2090057" cy="1962718"/>
          </a:xfrm>
          <a:prstGeom prst="rect">
            <a:avLst/>
          </a:prstGeom>
        </p:spPr>
      </p:pic>
      <p:pic>
        <p:nvPicPr>
          <p:cNvPr id="12" name="Picture 11">
            <a:extLst>
              <a:ext uri="{FF2B5EF4-FFF2-40B4-BE49-F238E27FC236}">
                <a16:creationId xmlns:a16="http://schemas.microsoft.com/office/drawing/2014/main" id="{989E7D43-A0E9-48A1-8C05-64D0CDDC4B94}"/>
              </a:ext>
            </a:extLst>
          </p:cNvPr>
          <p:cNvPicPr>
            <a:picLocks noChangeAspect="1"/>
          </p:cNvPicPr>
          <p:nvPr/>
        </p:nvPicPr>
        <p:blipFill rotWithShape="1">
          <a:blip r:embed="rId5"/>
          <a:srcRect l="25026" t="21381" r="56148" b="46122"/>
          <a:stretch/>
        </p:blipFill>
        <p:spPr>
          <a:xfrm>
            <a:off x="3937753" y="3846905"/>
            <a:ext cx="2090058" cy="2029331"/>
          </a:xfrm>
          <a:prstGeom prst="rect">
            <a:avLst/>
          </a:prstGeom>
        </p:spPr>
      </p:pic>
      <p:pic>
        <p:nvPicPr>
          <p:cNvPr id="14" name="Picture 13">
            <a:extLst>
              <a:ext uri="{FF2B5EF4-FFF2-40B4-BE49-F238E27FC236}">
                <a16:creationId xmlns:a16="http://schemas.microsoft.com/office/drawing/2014/main" id="{58ADA5C5-BA1F-46D7-9712-F0854E74BF41}"/>
              </a:ext>
            </a:extLst>
          </p:cNvPr>
          <p:cNvPicPr>
            <a:picLocks noChangeAspect="1"/>
          </p:cNvPicPr>
          <p:nvPr/>
        </p:nvPicPr>
        <p:blipFill rotWithShape="1">
          <a:blip r:embed="rId5"/>
          <a:srcRect l="7347" t="51701" r="75510" b="14966"/>
          <a:stretch/>
        </p:blipFill>
        <p:spPr>
          <a:xfrm>
            <a:off x="3937753" y="1466282"/>
            <a:ext cx="2090058" cy="2286001"/>
          </a:xfrm>
          <a:prstGeom prst="rect">
            <a:avLst/>
          </a:prstGeom>
        </p:spPr>
      </p:pic>
      <p:sp>
        <p:nvSpPr>
          <p:cNvPr id="15" name="Rectangle 14">
            <a:extLst>
              <a:ext uri="{FF2B5EF4-FFF2-40B4-BE49-F238E27FC236}">
                <a16:creationId xmlns:a16="http://schemas.microsoft.com/office/drawing/2014/main" id="{6655D670-4C0C-4E0A-9D5A-B1BEC6D43529}"/>
              </a:ext>
            </a:extLst>
          </p:cNvPr>
          <p:cNvSpPr/>
          <p:nvPr/>
        </p:nvSpPr>
        <p:spPr>
          <a:xfrm>
            <a:off x="2687451" y="6115795"/>
            <a:ext cx="2500604" cy="40163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b="1" dirty="0"/>
              <a:t>Florida Launch Sites</a:t>
            </a:r>
            <a:endParaRPr lang="en-IN" sz="2000" b="1" dirty="0"/>
          </a:p>
        </p:txBody>
      </p:sp>
      <p:pic>
        <p:nvPicPr>
          <p:cNvPr id="19" name="Picture 18">
            <a:extLst>
              <a:ext uri="{FF2B5EF4-FFF2-40B4-BE49-F238E27FC236}">
                <a16:creationId xmlns:a16="http://schemas.microsoft.com/office/drawing/2014/main" id="{F7BB3C04-A55E-46CF-AFC3-F6FA756B336F}"/>
              </a:ext>
            </a:extLst>
          </p:cNvPr>
          <p:cNvPicPr>
            <a:picLocks noChangeAspect="1"/>
          </p:cNvPicPr>
          <p:nvPr/>
        </p:nvPicPr>
        <p:blipFill rotWithShape="1">
          <a:blip r:embed="rId5"/>
          <a:srcRect l="76924" t="27645" r="8016" b="38257"/>
          <a:stretch/>
        </p:blipFill>
        <p:spPr>
          <a:xfrm>
            <a:off x="6869777" y="1466282"/>
            <a:ext cx="2078406" cy="2646865"/>
          </a:xfrm>
          <a:prstGeom prst="rect">
            <a:avLst/>
          </a:prstGeom>
        </p:spPr>
      </p:pic>
      <p:sp>
        <p:nvSpPr>
          <p:cNvPr id="20" name="Rectangle 19">
            <a:extLst>
              <a:ext uri="{FF2B5EF4-FFF2-40B4-BE49-F238E27FC236}">
                <a16:creationId xmlns:a16="http://schemas.microsoft.com/office/drawing/2014/main" id="{108905E8-0DA4-4315-99B4-C3851ED5759A}"/>
              </a:ext>
            </a:extLst>
          </p:cNvPr>
          <p:cNvSpPr/>
          <p:nvPr/>
        </p:nvSpPr>
        <p:spPr>
          <a:xfrm>
            <a:off x="6577678" y="4055542"/>
            <a:ext cx="2662604" cy="4991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b="1" dirty="0"/>
              <a:t>California Launch Site</a:t>
            </a:r>
            <a:endParaRPr lang="en-IN" sz="2000" b="1" dirty="0"/>
          </a:p>
        </p:txBody>
      </p:sp>
      <p:sp>
        <p:nvSpPr>
          <p:cNvPr id="22" name="Rectangle 21">
            <a:extLst>
              <a:ext uri="{FF2B5EF4-FFF2-40B4-BE49-F238E27FC236}">
                <a16:creationId xmlns:a16="http://schemas.microsoft.com/office/drawing/2014/main" id="{0855776B-3A73-492D-8D2D-D63D3D00A88A}"/>
              </a:ext>
            </a:extLst>
          </p:cNvPr>
          <p:cNvSpPr/>
          <p:nvPr/>
        </p:nvSpPr>
        <p:spPr>
          <a:xfrm>
            <a:off x="6662057" y="4917233"/>
            <a:ext cx="3508310" cy="150997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400" dirty="0"/>
              <a:t>Green Marker shows successful launches and Red Marker shows failure.</a:t>
            </a:r>
            <a:endParaRPr lang="en-IN" sz="2400"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06708" y="4870759"/>
            <a:ext cx="8597827" cy="1825687"/>
          </a:xfrm>
          <a:prstGeom prst="rect">
            <a:avLst/>
          </a:prstGeom>
        </p:spPr>
        <p:txBody>
          <a:bodyPr lIns="91440" tIns="45720" rIns="91440" bIns="45720" anchor="t">
            <a:normAutofit/>
          </a:bodyPr>
          <a:lstStyle/>
          <a:p>
            <a:pPr algn="l">
              <a:buFont typeface="Arial" panose="020B0604020202020204" pitchFamily="34" charset="0"/>
              <a:buChar char="•"/>
            </a:pPr>
            <a:r>
              <a:rPr lang="en-US" sz="2000" b="0" i="0" dirty="0">
                <a:solidFill>
                  <a:srgbClr val="212121"/>
                </a:solidFill>
                <a:effectLst/>
                <a:latin typeface="Roboto" panose="02000000000000000000" pitchFamily="2" charset="0"/>
              </a:rPr>
              <a:t>Are launch sites in close proximity to railways? No</a:t>
            </a:r>
          </a:p>
          <a:p>
            <a:pPr algn="l">
              <a:buFont typeface="Arial" panose="020B0604020202020204" pitchFamily="34" charset="0"/>
              <a:buChar char="•"/>
            </a:pPr>
            <a:r>
              <a:rPr lang="en-US" sz="2000" b="0" i="0" dirty="0">
                <a:solidFill>
                  <a:srgbClr val="212121"/>
                </a:solidFill>
                <a:effectLst/>
                <a:latin typeface="Roboto" panose="02000000000000000000" pitchFamily="2" charset="0"/>
              </a:rPr>
              <a:t>Are launch sites in close proximity to highways? No</a:t>
            </a:r>
          </a:p>
          <a:p>
            <a:pPr algn="l">
              <a:buFont typeface="Arial" panose="020B0604020202020204" pitchFamily="34" charset="0"/>
              <a:buChar char="•"/>
            </a:pPr>
            <a:r>
              <a:rPr lang="en-US" sz="2000" b="0" i="0" dirty="0">
                <a:solidFill>
                  <a:srgbClr val="212121"/>
                </a:solidFill>
                <a:effectLst/>
                <a:latin typeface="Roboto" panose="02000000000000000000" pitchFamily="2" charset="0"/>
              </a:rPr>
              <a:t>Are launch sites in close proximity to coastline? Yes</a:t>
            </a:r>
          </a:p>
          <a:p>
            <a:pPr algn="l">
              <a:buFont typeface="Arial" panose="020B0604020202020204" pitchFamily="34" charset="0"/>
              <a:buChar char="•"/>
            </a:pPr>
            <a:r>
              <a:rPr lang="en-US" sz="2000" b="0" i="0" dirty="0">
                <a:solidFill>
                  <a:srgbClr val="212121"/>
                </a:solidFill>
                <a:effectLst/>
                <a:latin typeface="Roboto" panose="02000000000000000000" pitchFamily="2" charset="0"/>
              </a:rPr>
              <a:t>Do launch sites keep certain distance away from cities? Yes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050389"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 using CCAFS-SLC-40 as a reference</a:t>
            </a:r>
          </a:p>
        </p:txBody>
      </p:sp>
      <p:pic>
        <p:nvPicPr>
          <p:cNvPr id="6" name="Picture 10" descr="IDEAS? What Should We Do Next?">
            <a:extLst>
              <a:ext uri="{FF2B5EF4-FFF2-40B4-BE49-F238E27FC236}">
                <a16:creationId xmlns:a16="http://schemas.microsoft.com/office/drawing/2014/main" id="{42C5353F-A19C-49EB-881B-2A7D688D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9425" y="816722"/>
            <a:ext cx="1506464" cy="4316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85C954E-E011-4075-8077-986F95B9DD6F}"/>
              </a:ext>
            </a:extLst>
          </p:cNvPr>
          <p:cNvPicPr>
            <a:picLocks noChangeAspect="1"/>
          </p:cNvPicPr>
          <p:nvPr/>
        </p:nvPicPr>
        <p:blipFill>
          <a:blip r:embed="rId4"/>
          <a:stretch>
            <a:fillRect/>
          </a:stretch>
        </p:blipFill>
        <p:spPr>
          <a:xfrm>
            <a:off x="10221764" y="1248374"/>
            <a:ext cx="2217818" cy="435816"/>
          </a:xfrm>
          <a:prstGeom prst="rect">
            <a:avLst/>
          </a:prstGeom>
        </p:spPr>
      </p:pic>
      <p:pic>
        <p:nvPicPr>
          <p:cNvPr id="10" name="Picture 9">
            <a:extLst>
              <a:ext uri="{FF2B5EF4-FFF2-40B4-BE49-F238E27FC236}">
                <a16:creationId xmlns:a16="http://schemas.microsoft.com/office/drawing/2014/main" id="{DBBF8370-927A-4212-987E-8C1073625C72}"/>
              </a:ext>
            </a:extLst>
          </p:cNvPr>
          <p:cNvPicPr>
            <a:picLocks noChangeAspect="1"/>
          </p:cNvPicPr>
          <p:nvPr/>
        </p:nvPicPr>
        <p:blipFill>
          <a:blip r:embed="rId5"/>
          <a:stretch>
            <a:fillRect/>
          </a:stretch>
        </p:blipFill>
        <p:spPr>
          <a:xfrm>
            <a:off x="134987" y="1466282"/>
            <a:ext cx="2322463" cy="2059327"/>
          </a:xfrm>
          <a:prstGeom prst="rect">
            <a:avLst/>
          </a:prstGeom>
        </p:spPr>
      </p:pic>
      <p:sp>
        <p:nvSpPr>
          <p:cNvPr id="11" name="Rectangle 10">
            <a:extLst>
              <a:ext uri="{FF2B5EF4-FFF2-40B4-BE49-F238E27FC236}">
                <a16:creationId xmlns:a16="http://schemas.microsoft.com/office/drawing/2014/main" id="{5A07CA6B-74F1-4316-9339-8BD08BBDB0B4}"/>
              </a:ext>
            </a:extLst>
          </p:cNvPr>
          <p:cNvSpPr/>
          <p:nvPr/>
        </p:nvSpPr>
        <p:spPr>
          <a:xfrm>
            <a:off x="134987" y="3525609"/>
            <a:ext cx="2322463" cy="37858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Distance to Coast Line</a:t>
            </a:r>
            <a:endParaRPr lang="en-IN" dirty="0"/>
          </a:p>
        </p:txBody>
      </p:sp>
      <p:pic>
        <p:nvPicPr>
          <p:cNvPr id="13" name="Picture 12">
            <a:extLst>
              <a:ext uri="{FF2B5EF4-FFF2-40B4-BE49-F238E27FC236}">
                <a16:creationId xmlns:a16="http://schemas.microsoft.com/office/drawing/2014/main" id="{DBFAE3A8-2D1B-442E-A28D-94838DA7EFAB}"/>
              </a:ext>
            </a:extLst>
          </p:cNvPr>
          <p:cNvPicPr>
            <a:picLocks noChangeAspect="1"/>
          </p:cNvPicPr>
          <p:nvPr/>
        </p:nvPicPr>
        <p:blipFill>
          <a:blip r:embed="rId6"/>
          <a:stretch>
            <a:fillRect/>
          </a:stretch>
        </p:blipFill>
        <p:spPr>
          <a:xfrm>
            <a:off x="2543352" y="1478583"/>
            <a:ext cx="3924540" cy="2652448"/>
          </a:xfrm>
          <a:prstGeom prst="rect">
            <a:avLst/>
          </a:prstGeom>
        </p:spPr>
      </p:pic>
      <p:sp>
        <p:nvSpPr>
          <p:cNvPr id="14" name="Rectangle 13">
            <a:extLst>
              <a:ext uri="{FF2B5EF4-FFF2-40B4-BE49-F238E27FC236}">
                <a16:creationId xmlns:a16="http://schemas.microsoft.com/office/drawing/2014/main" id="{EF83D933-196F-478F-90A7-1C8F7103FE40}"/>
              </a:ext>
            </a:extLst>
          </p:cNvPr>
          <p:cNvSpPr/>
          <p:nvPr/>
        </p:nvSpPr>
        <p:spPr>
          <a:xfrm>
            <a:off x="2543352" y="4118730"/>
            <a:ext cx="3924540" cy="40318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Distance to closest High Way</a:t>
            </a:r>
            <a:endParaRPr lang="en-IN" dirty="0"/>
          </a:p>
        </p:txBody>
      </p:sp>
      <p:pic>
        <p:nvPicPr>
          <p:cNvPr id="16" name="Picture 15">
            <a:extLst>
              <a:ext uri="{FF2B5EF4-FFF2-40B4-BE49-F238E27FC236}">
                <a16:creationId xmlns:a16="http://schemas.microsoft.com/office/drawing/2014/main" id="{E6EBA5CA-9F7C-4E40-AEEF-FCEEC3DE3401}"/>
              </a:ext>
            </a:extLst>
          </p:cNvPr>
          <p:cNvPicPr>
            <a:picLocks noChangeAspect="1"/>
          </p:cNvPicPr>
          <p:nvPr/>
        </p:nvPicPr>
        <p:blipFill>
          <a:blip r:embed="rId7"/>
          <a:stretch>
            <a:fillRect/>
          </a:stretch>
        </p:blipFill>
        <p:spPr>
          <a:xfrm>
            <a:off x="6553794" y="1632590"/>
            <a:ext cx="5592281" cy="2091686"/>
          </a:xfrm>
          <a:prstGeom prst="rect">
            <a:avLst/>
          </a:prstGeom>
        </p:spPr>
      </p:pic>
      <p:sp>
        <p:nvSpPr>
          <p:cNvPr id="17" name="Rectangle 16">
            <a:extLst>
              <a:ext uri="{FF2B5EF4-FFF2-40B4-BE49-F238E27FC236}">
                <a16:creationId xmlns:a16="http://schemas.microsoft.com/office/drawing/2014/main" id="{5691B761-1534-49ED-9D96-B754A5450E21}"/>
              </a:ext>
            </a:extLst>
          </p:cNvPr>
          <p:cNvSpPr/>
          <p:nvPr/>
        </p:nvSpPr>
        <p:spPr>
          <a:xfrm>
            <a:off x="6553795" y="3726898"/>
            <a:ext cx="5592094" cy="3649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b="0" dirty="0">
                <a:solidFill>
                  <a:schemeClr val="tx1"/>
                </a:solidFill>
                <a:effectLst/>
              </a:rPr>
              <a:t>Distance to Florida City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pic>
        <p:nvPicPr>
          <p:cNvPr id="3" name="Picture 2" descr="IBM Skills Network Logo - Horizontal-noai copy.png">
            <a:extLst>
              <a:ext uri="{FF2B5EF4-FFF2-40B4-BE49-F238E27FC236}">
                <a16:creationId xmlns:a16="http://schemas.microsoft.com/office/drawing/2014/main" id="{E53F15CC-0B2F-4FB6-BD21-74AC380E80E9}"/>
              </a:ext>
            </a:extLst>
          </p:cNvPr>
          <p:cNvPicPr>
            <a:picLocks noChangeAspect="1"/>
          </p:cNvPicPr>
          <p:nvPr/>
        </p:nvPicPr>
        <p:blipFill>
          <a:blip r:embed="rId3"/>
          <a:stretch>
            <a:fillRect/>
          </a:stretch>
        </p:blipFill>
        <p:spPr>
          <a:xfrm>
            <a:off x="416855" y="504829"/>
            <a:ext cx="2104103" cy="629183"/>
          </a:xfrm>
          <a:prstGeom prst="rect">
            <a:avLst/>
          </a:prstGeom>
        </p:spPr>
      </p:pic>
      <p:pic>
        <p:nvPicPr>
          <p:cNvPr id="5" name="Picture 4">
            <a:extLst>
              <a:ext uri="{FF2B5EF4-FFF2-40B4-BE49-F238E27FC236}">
                <a16:creationId xmlns:a16="http://schemas.microsoft.com/office/drawing/2014/main" id="{9EED5D3B-2C2B-443E-BB6E-6681EC1695A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23583" y1="51125" x2="23583" y2="51125"/>
                        <a14:foregroundMark x1="23583" y1="51125" x2="23583" y2="51125"/>
                        <a14:foregroundMark x1="37083" y1="51250" x2="37083" y2="51250"/>
                        <a14:foregroundMark x1="37083" y1="51250" x2="37083" y2="51250"/>
                        <a14:foregroundMark x1="43083" y1="50750" x2="43083" y2="50750"/>
                        <a14:foregroundMark x1="43083" y1="50875" x2="43083" y2="50875"/>
                        <a14:foregroundMark x1="57667" y1="49125" x2="57667" y2="49125"/>
                        <a14:foregroundMark x1="57667" y1="49125" x2="57667" y2="49125"/>
                        <a14:foregroundMark x1="54250" y1="54125" x2="54167" y2="54500"/>
                        <a14:foregroundMark x1="54167" y1="54500" x2="54167" y2="54500"/>
                        <a14:foregroundMark x1="68833" y1="51875" x2="68833" y2="51875"/>
                        <a14:foregroundMark x1="68833" y1="51875" x2="68833" y2="51875"/>
                        <a14:foregroundMark x1="71917" y1="54875" x2="71917" y2="54875"/>
                        <a14:foregroundMark x1="66667" y1="49500" x2="67167" y2="49375"/>
                        <a14:backgroundMark x1="86667" y1="43000" x2="86667" y2="43000"/>
                        <a14:backgroundMark x1="85083" y1="41500" x2="86250" y2="48750"/>
                        <a14:backgroundMark x1="86250" y1="48750" x2="88750" y2="41125"/>
                        <a14:backgroundMark x1="88750" y1="41125" x2="85167" y2="42875"/>
                      </a14:backgroundRemoval>
                    </a14:imgEffect>
                  </a14:imgLayer>
                </a14:imgProps>
              </a:ext>
            </a:extLst>
          </a:blip>
          <a:srcRect l="6975" t="40425" r="12290" b="38142"/>
          <a:stretch/>
        </p:blipFill>
        <p:spPr>
          <a:xfrm>
            <a:off x="416855" y="5946627"/>
            <a:ext cx="2671578" cy="472835"/>
          </a:xfrm>
          <a:prstGeom prst="rect">
            <a:avLst/>
          </a:prstGeom>
        </p:spPr>
      </p:pic>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47F6C9F9-BA25-45C0-A654-E93471BB22C8}"/>
              </a:ext>
            </a:extLst>
          </p:cNvPr>
          <p:cNvPicPr>
            <a:picLocks noGrp="1" noChangeAspect="1"/>
          </p:cNvPicPr>
          <p:nvPr>
            <p:ph idx="4294967295"/>
          </p:nvPr>
        </p:nvPicPr>
        <p:blipFill>
          <a:blip r:embed="rId3"/>
          <a:stretch>
            <a:fillRect/>
          </a:stretch>
        </p:blipFill>
        <p:spPr>
          <a:xfrm>
            <a:off x="602059" y="1717764"/>
            <a:ext cx="10306064" cy="4601586"/>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Dashboard showing the success rate achieved by each Launch Site</a:t>
            </a:r>
          </a:p>
        </p:txBody>
      </p:sp>
      <p:pic>
        <p:nvPicPr>
          <p:cNvPr id="6" name="Picture 10" descr="IDEAS? What Should We Do Next?">
            <a:extLst>
              <a:ext uri="{FF2B5EF4-FFF2-40B4-BE49-F238E27FC236}">
                <a16:creationId xmlns:a16="http://schemas.microsoft.com/office/drawing/2014/main" id="{B221D0D4-7709-4B67-9CAB-A6662F2ED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4942"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B0037CC-9C42-408F-8B18-9E8F07437A8B}"/>
              </a:ext>
            </a:extLst>
          </p:cNvPr>
          <p:cNvPicPr>
            <a:picLocks noChangeAspect="1"/>
          </p:cNvPicPr>
          <p:nvPr/>
        </p:nvPicPr>
        <p:blipFill>
          <a:blip r:embed="rId5"/>
          <a:stretch>
            <a:fillRect/>
          </a:stretch>
        </p:blipFill>
        <p:spPr>
          <a:xfrm>
            <a:off x="10064123" y="1248374"/>
            <a:ext cx="2217818" cy="43581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530575"/>
            <a:ext cx="10302387" cy="48966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b="1" dirty="0">
                <a:solidFill>
                  <a:schemeClr val="accent3">
                    <a:lumMod val="25000"/>
                  </a:schemeClr>
                </a:solidFill>
                <a:latin typeface="Abadi" panose="020B0604020104020204" pitchFamily="34" charset="0"/>
              </a:rPr>
              <a:t>Project background and context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module, you will be provided with an overview of the problem and the tools you need to complete the course.</a:t>
            </a:r>
          </a:p>
          <a:p>
            <a:pPr>
              <a:spcBef>
                <a:spcPts val="1400"/>
              </a:spcBef>
            </a:pPr>
            <a:r>
              <a:rPr lang="en-US" sz="2400" b="1" dirty="0">
                <a:solidFill>
                  <a:schemeClr val="accent3">
                    <a:lumMod val="25000"/>
                  </a:schemeClr>
                </a:solidFill>
                <a:latin typeface="Abadi" panose="020B0604020104020204" pitchFamily="34" charset="0"/>
              </a:rPr>
              <a:t>Problems that needed solving</a:t>
            </a:r>
          </a:p>
          <a:p>
            <a:pPr lvl="1">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What influences if the rocket will land successfully ?</a:t>
            </a:r>
          </a:p>
          <a:p>
            <a:pPr lvl="1">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The effect each relationship with certain rocket variables will impact in determining the success rate of a successful landing .</a:t>
            </a:r>
          </a:p>
          <a:p>
            <a:pPr lvl="1">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What conditions do SpaceX have to achieve to get the best results and ensure the best rocket success landing rate .</a:t>
            </a:r>
          </a:p>
        </p:txBody>
      </p:sp>
      <p:pic>
        <p:nvPicPr>
          <p:cNvPr id="7" name="Picture 10" descr="IDEAS? What Should We Do Next?">
            <a:extLst>
              <a:ext uri="{FF2B5EF4-FFF2-40B4-BE49-F238E27FC236}">
                <a16:creationId xmlns:a16="http://schemas.microsoft.com/office/drawing/2014/main" id="{D393FE6E-ED20-4740-AD3D-42F8410B7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B20B9A0-E101-464E-B78C-54494A5F61A7}"/>
              </a:ext>
            </a:extLst>
          </p:cNvPr>
          <p:cNvPicPr>
            <a:picLocks noChangeAspect="1"/>
          </p:cNvPicPr>
          <p:nvPr/>
        </p:nvPicPr>
        <p:blipFill>
          <a:blip r:embed="rId4"/>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Pie Chart Dashboard for the Launch Site with highest launch success ratio</a:t>
            </a:r>
          </a:p>
        </p:txBody>
      </p:sp>
      <p:pic>
        <p:nvPicPr>
          <p:cNvPr id="6" name="Picture 10" descr="IDEAS? What Should We Do Next?">
            <a:extLst>
              <a:ext uri="{FF2B5EF4-FFF2-40B4-BE49-F238E27FC236}">
                <a16:creationId xmlns:a16="http://schemas.microsoft.com/office/drawing/2014/main" id="{6CA52339-D469-46F6-9325-3F8D7BD2F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4261" y="793495"/>
            <a:ext cx="1587528" cy="4548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EAC712E-1550-465E-B5A2-A954002507CF}"/>
              </a:ext>
            </a:extLst>
          </p:cNvPr>
          <p:cNvPicPr>
            <a:picLocks noChangeAspect="1"/>
          </p:cNvPicPr>
          <p:nvPr/>
        </p:nvPicPr>
        <p:blipFill>
          <a:blip r:embed="rId4"/>
          <a:stretch>
            <a:fillRect/>
          </a:stretch>
        </p:blipFill>
        <p:spPr>
          <a:xfrm>
            <a:off x="10054789" y="1248374"/>
            <a:ext cx="2217818" cy="435816"/>
          </a:xfrm>
          <a:prstGeom prst="rect">
            <a:avLst/>
          </a:prstGeom>
        </p:spPr>
      </p:pic>
      <p:pic>
        <p:nvPicPr>
          <p:cNvPr id="12" name="Picture 11">
            <a:extLst>
              <a:ext uri="{FF2B5EF4-FFF2-40B4-BE49-F238E27FC236}">
                <a16:creationId xmlns:a16="http://schemas.microsoft.com/office/drawing/2014/main" id="{5B9DB9A6-3A67-45F3-9F7E-8BC583F04C4B}"/>
              </a:ext>
            </a:extLst>
          </p:cNvPr>
          <p:cNvPicPr>
            <a:picLocks noChangeAspect="1"/>
          </p:cNvPicPr>
          <p:nvPr/>
        </p:nvPicPr>
        <p:blipFill>
          <a:blip r:embed="rId5"/>
          <a:stretch>
            <a:fillRect/>
          </a:stretch>
        </p:blipFill>
        <p:spPr>
          <a:xfrm>
            <a:off x="770011" y="1572850"/>
            <a:ext cx="9449619" cy="485436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7769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Scatter Plot Dashboard for Payload vs. Launch Outcome for all sites, with different payload selected in the range slider</a:t>
            </a:r>
          </a:p>
        </p:txBody>
      </p:sp>
      <p:pic>
        <p:nvPicPr>
          <p:cNvPr id="6" name="Picture 10" descr="IDEAS? What Should We Do Next?">
            <a:extLst>
              <a:ext uri="{FF2B5EF4-FFF2-40B4-BE49-F238E27FC236}">
                <a16:creationId xmlns:a16="http://schemas.microsoft.com/office/drawing/2014/main" id="{26A7FD2E-5FBC-4E9A-A8F2-14A9DA6A0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6269" y="782801"/>
            <a:ext cx="1624850" cy="4655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D97BE9-2877-4AD9-A89D-F64DE1FA5B87}"/>
              </a:ext>
            </a:extLst>
          </p:cNvPr>
          <p:cNvPicPr>
            <a:picLocks noChangeAspect="1"/>
          </p:cNvPicPr>
          <p:nvPr/>
        </p:nvPicPr>
        <p:blipFill>
          <a:blip r:embed="rId4"/>
          <a:stretch>
            <a:fillRect/>
          </a:stretch>
        </p:blipFill>
        <p:spPr>
          <a:xfrm>
            <a:off x="10232072" y="1248374"/>
            <a:ext cx="2217818" cy="435816"/>
          </a:xfrm>
          <a:prstGeom prst="rect">
            <a:avLst/>
          </a:prstGeom>
        </p:spPr>
      </p:pic>
      <p:pic>
        <p:nvPicPr>
          <p:cNvPr id="4" name="Picture 3">
            <a:extLst>
              <a:ext uri="{FF2B5EF4-FFF2-40B4-BE49-F238E27FC236}">
                <a16:creationId xmlns:a16="http://schemas.microsoft.com/office/drawing/2014/main" id="{9E1A5C4E-D94C-4257-A2F0-BB12B749434D}"/>
              </a:ext>
            </a:extLst>
          </p:cNvPr>
          <p:cNvPicPr>
            <a:picLocks noChangeAspect="1"/>
          </p:cNvPicPr>
          <p:nvPr/>
        </p:nvPicPr>
        <p:blipFill>
          <a:blip r:embed="rId5"/>
          <a:stretch>
            <a:fillRect/>
          </a:stretch>
        </p:blipFill>
        <p:spPr>
          <a:xfrm>
            <a:off x="0" y="1337146"/>
            <a:ext cx="12192000" cy="473805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pic>
        <p:nvPicPr>
          <p:cNvPr id="3" name="Picture 2" descr="IBM Skills Network Logo - Horizontal-noai copy.png">
            <a:extLst>
              <a:ext uri="{FF2B5EF4-FFF2-40B4-BE49-F238E27FC236}">
                <a16:creationId xmlns:a16="http://schemas.microsoft.com/office/drawing/2014/main" id="{CE07CED9-C75B-4457-8876-B978047B7858}"/>
              </a:ext>
            </a:extLst>
          </p:cNvPr>
          <p:cNvPicPr>
            <a:picLocks noChangeAspect="1"/>
          </p:cNvPicPr>
          <p:nvPr/>
        </p:nvPicPr>
        <p:blipFill>
          <a:blip r:embed="rId3"/>
          <a:stretch>
            <a:fillRect/>
          </a:stretch>
        </p:blipFill>
        <p:spPr>
          <a:xfrm>
            <a:off x="416855" y="504829"/>
            <a:ext cx="2104103" cy="629183"/>
          </a:xfrm>
          <a:prstGeom prst="rect">
            <a:avLst/>
          </a:prstGeom>
        </p:spPr>
      </p:pic>
      <p:pic>
        <p:nvPicPr>
          <p:cNvPr id="5" name="Picture 4">
            <a:extLst>
              <a:ext uri="{FF2B5EF4-FFF2-40B4-BE49-F238E27FC236}">
                <a16:creationId xmlns:a16="http://schemas.microsoft.com/office/drawing/2014/main" id="{28B12CB5-1429-4BE7-9F03-59BCA717BA2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23583" y1="51125" x2="23583" y2="51125"/>
                        <a14:foregroundMark x1="23583" y1="51125" x2="23583" y2="51125"/>
                        <a14:foregroundMark x1="37083" y1="51250" x2="37083" y2="51250"/>
                        <a14:foregroundMark x1="37083" y1="51250" x2="37083" y2="51250"/>
                        <a14:foregroundMark x1="43083" y1="50750" x2="43083" y2="50750"/>
                        <a14:foregroundMark x1="43083" y1="50875" x2="43083" y2="50875"/>
                        <a14:foregroundMark x1="57667" y1="49125" x2="57667" y2="49125"/>
                        <a14:foregroundMark x1="57667" y1="49125" x2="57667" y2="49125"/>
                        <a14:foregroundMark x1="54250" y1="54125" x2="54167" y2="54500"/>
                        <a14:foregroundMark x1="54167" y1="54500" x2="54167" y2="54500"/>
                        <a14:foregroundMark x1="68833" y1="51875" x2="68833" y2="51875"/>
                        <a14:foregroundMark x1="68833" y1="51875" x2="68833" y2="51875"/>
                        <a14:foregroundMark x1="71917" y1="54875" x2="71917" y2="54875"/>
                        <a14:foregroundMark x1="66667" y1="49500" x2="67167" y2="49375"/>
                        <a14:backgroundMark x1="86667" y1="43000" x2="86667" y2="43000"/>
                        <a14:backgroundMark x1="85083" y1="41500" x2="86250" y2="48750"/>
                        <a14:backgroundMark x1="86250" y1="48750" x2="88750" y2="41125"/>
                        <a14:backgroundMark x1="88750" y1="41125" x2="85167" y2="42875"/>
                      </a14:backgroundRemoval>
                    </a14:imgEffect>
                  </a14:imgLayer>
                </a14:imgProps>
              </a:ext>
            </a:extLst>
          </a:blip>
          <a:srcRect l="6975" t="40425" r="12290" b="38142"/>
          <a:stretch/>
        </p:blipFill>
        <p:spPr>
          <a:xfrm>
            <a:off x="416855" y="5946627"/>
            <a:ext cx="2671578" cy="472835"/>
          </a:xfrm>
          <a:prstGeom prst="rect">
            <a:avLst/>
          </a:prstGeom>
        </p:spPr>
      </p:pic>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982527" y="2024820"/>
            <a:ext cx="5325989" cy="95574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you can see the accuracy is extremely close so we choose SVM as our winner.</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10" descr="IDEAS? What Should We Do Next?">
            <a:extLst>
              <a:ext uri="{FF2B5EF4-FFF2-40B4-BE49-F238E27FC236}">
                <a16:creationId xmlns:a16="http://schemas.microsoft.com/office/drawing/2014/main" id="{2F995473-A172-4FB5-BADE-F36019DF4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6A5851-F98C-455E-9E0E-6287F7556D59}"/>
              </a:ext>
            </a:extLst>
          </p:cNvPr>
          <p:cNvPicPr>
            <a:picLocks noChangeAspect="1"/>
          </p:cNvPicPr>
          <p:nvPr/>
        </p:nvPicPr>
        <p:blipFill>
          <a:blip r:embed="rId4"/>
          <a:stretch>
            <a:fillRect/>
          </a:stretch>
        </p:blipFill>
        <p:spPr>
          <a:xfrm>
            <a:off x="9354989" y="1248374"/>
            <a:ext cx="2217818" cy="435816"/>
          </a:xfrm>
          <a:prstGeom prst="rect">
            <a:avLst/>
          </a:prstGeom>
        </p:spPr>
      </p:pic>
      <p:pic>
        <p:nvPicPr>
          <p:cNvPr id="3" name="Picture 2">
            <a:extLst>
              <a:ext uri="{FF2B5EF4-FFF2-40B4-BE49-F238E27FC236}">
                <a16:creationId xmlns:a16="http://schemas.microsoft.com/office/drawing/2014/main" id="{8AA64294-132B-4986-9981-B9DCB7E7C428}"/>
              </a:ext>
            </a:extLst>
          </p:cNvPr>
          <p:cNvPicPr>
            <a:picLocks noChangeAspect="1"/>
          </p:cNvPicPr>
          <p:nvPr/>
        </p:nvPicPr>
        <p:blipFill>
          <a:blip r:embed="rId5"/>
          <a:stretch>
            <a:fillRect/>
          </a:stretch>
        </p:blipFill>
        <p:spPr>
          <a:xfrm>
            <a:off x="619193" y="1466282"/>
            <a:ext cx="4160881" cy="2072820"/>
          </a:xfrm>
          <a:prstGeom prst="rect">
            <a:avLst/>
          </a:prstGeom>
        </p:spPr>
      </p:pic>
      <p:pic>
        <p:nvPicPr>
          <p:cNvPr id="6146" name="Picture 2">
            <a:extLst>
              <a:ext uri="{FF2B5EF4-FFF2-40B4-BE49-F238E27FC236}">
                <a16:creationId xmlns:a16="http://schemas.microsoft.com/office/drawing/2014/main" id="{8885EB9B-691F-4261-966F-241723D1E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193" y="3891973"/>
            <a:ext cx="4204642" cy="28540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D00AC7A-132F-475D-A3EA-2F6A36559985}"/>
              </a:ext>
            </a:extLst>
          </p:cNvPr>
          <p:cNvSpPr/>
          <p:nvPr/>
        </p:nvSpPr>
        <p:spPr>
          <a:xfrm>
            <a:off x="5318448" y="4469834"/>
            <a:ext cx="5449078" cy="168884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400" dirty="0"/>
              <a:t>After selecting the best hyperparameters for the SVM classifier using the validation data, we achieved 83.33% accuracy on the test data.</a:t>
            </a:r>
            <a:endParaRPr lang="en-IN" sz="2400"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07722" y="2957807"/>
            <a:ext cx="5094534" cy="206673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Examining the confusion matrix, we see that Tree can distinguish between the different classes. We see that the major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10" descr="IDEAS? What Should We Do Next?">
            <a:extLst>
              <a:ext uri="{FF2B5EF4-FFF2-40B4-BE49-F238E27FC236}">
                <a16:creationId xmlns:a16="http://schemas.microsoft.com/office/drawing/2014/main" id="{815BD101-5022-4444-9BC1-EAD478AD4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392EBA-59CF-4B33-B4C4-A72D481812EA}"/>
              </a:ext>
            </a:extLst>
          </p:cNvPr>
          <p:cNvPicPr>
            <a:picLocks noChangeAspect="1"/>
          </p:cNvPicPr>
          <p:nvPr/>
        </p:nvPicPr>
        <p:blipFill>
          <a:blip r:embed="rId4"/>
          <a:stretch>
            <a:fillRect/>
          </a:stretch>
        </p:blipFill>
        <p:spPr>
          <a:xfrm>
            <a:off x="9354989" y="1248374"/>
            <a:ext cx="2217818" cy="435816"/>
          </a:xfrm>
          <a:prstGeom prst="rect">
            <a:avLst/>
          </a:prstGeom>
        </p:spPr>
      </p:pic>
      <p:pic>
        <p:nvPicPr>
          <p:cNvPr id="18434" name="Picture 2">
            <a:extLst>
              <a:ext uri="{FF2B5EF4-FFF2-40B4-BE49-F238E27FC236}">
                <a16:creationId xmlns:a16="http://schemas.microsoft.com/office/drawing/2014/main" id="{8C1B87A0-E0C4-4210-8F5D-71EC5F025A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011" y="1880133"/>
            <a:ext cx="5467452" cy="422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353704" cy="3928587"/>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Tree Classifier Algorithm is the best for Machine Learning for this dataset </a:t>
            </a:r>
          </a:p>
          <a:p>
            <a:pPr>
              <a:lnSpc>
                <a:spcPct val="100000"/>
              </a:lnSpc>
              <a:spcBef>
                <a:spcPts val="1400"/>
              </a:spcBef>
            </a:pPr>
            <a:r>
              <a:rPr lang="en-US" sz="2400" dirty="0">
                <a:solidFill>
                  <a:schemeClr val="accent3">
                    <a:lumMod val="25000"/>
                  </a:schemeClr>
                </a:solidFill>
                <a:latin typeface="Abadi" panose="020B0604020104020204" pitchFamily="34" charset="0"/>
              </a:rPr>
              <a:t>Low weighted payloads perform better than the heavier payloads </a:t>
            </a:r>
          </a:p>
          <a:p>
            <a:pPr>
              <a:lnSpc>
                <a:spcPct val="100000"/>
              </a:lnSpc>
              <a:spcBef>
                <a:spcPts val="1400"/>
              </a:spcBef>
            </a:pPr>
            <a:r>
              <a:rPr lang="en-US" sz="2400" dirty="0">
                <a:solidFill>
                  <a:schemeClr val="accent3">
                    <a:lumMod val="25000"/>
                  </a:schemeClr>
                </a:solidFill>
                <a:latin typeface="Abadi" panose="020B0604020104020204" pitchFamily="34" charset="0"/>
              </a:rPr>
              <a:t>The success rates for SpaceX launches is directly proportional time in years they will eventually perfect the launches </a:t>
            </a:r>
          </a:p>
          <a:p>
            <a:pPr>
              <a:lnSpc>
                <a:spcPct val="100000"/>
              </a:lnSpc>
              <a:spcBef>
                <a:spcPts val="1400"/>
              </a:spcBef>
            </a:pPr>
            <a:r>
              <a:rPr lang="en-US" sz="2400" dirty="0">
                <a:solidFill>
                  <a:schemeClr val="accent3">
                    <a:lumMod val="25000"/>
                  </a:schemeClr>
                </a:solidFill>
                <a:latin typeface="Abadi" panose="020B0604020104020204" pitchFamily="34" charset="0"/>
              </a:rPr>
              <a:t>We can see that KSC LC-39A had the most successful launches from all the sites </a:t>
            </a:r>
          </a:p>
          <a:p>
            <a:pPr>
              <a:lnSpc>
                <a:spcPct val="100000"/>
              </a:lnSpc>
              <a:spcBef>
                <a:spcPts val="1400"/>
              </a:spcBef>
            </a:pPr>
            <a:r>
              <a:rPr lang="en-US" sz="2400" dirty="0">
                <a:solidFill>
                  <a:schemeClr val="accent3">
                    <a:lumMod val="25000"/>
                  </a:schemeClr>
                </a:solidFill>
                <a:latin typeface="Abadi" panose="020B0604020104020204" pitchFamily="34" charset="0"/>
              </a:rPr>
              <a:t>Orbit GEO,HEO,SSO,ES-L1 has the best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6" name="Picture 10" descr="IDEAS? What Should We Do Next?">
            <a:extLst>
              <a:ext uri="{FF2B5EF4-FFF2-40B4-BE49-F238E27FC236}">
                <a16:creationId xmlns:a16="http://schemas.microsoft.com/office/drawing/2014/main" id="{96687D4B-DD16-4319-85B9-886A53743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D77DF1-0264-44AE-8C44-3371537A9C4A}"/>
              </a:ext>
            </a:extLst>
          </p:cNvPr>
          <p:cNvPicPr>
            <a:picLocks noChangeAspect="1"/>
          </p:cNvPicPr>
          <p:nvPr/>
        </p:nvPicPr>
        <p:blipFill>
          <a:blip r:embed="rId4"/>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7170340" cy="2749800"/>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Haversine Formula</a:t>
            </a:r>
          </a:p>
          <a:p>
            <a:pPr>
              <a:lnSpc>
                <a:spcPct val="100000"/>
              </a:lnSpc>
              <a:spcBef>
                <a:spcPts val="1400"/>
              </a:spcBef>
            </a:pPr>
            <a:r>
              <a:rPr lang="en-US" dirty="0">
                <a:solidFill>
                  <a:schemeClr val="accent3">
                    <a:lumMod val="25000"/>
                  </a:schemeClr>
                </a:solidFill>
                <a:latin typeface="Abadi" panose="020B0604020104020204" pitchFamily="34" charset="0"/>
              </a:rPr>
              <a:t>Python Dashboard</a:t>
            </a:r>
          </a:p>
          <a:p>
            <a:pPr>
              <a:lnSpc>
                <a:spcPct val="100000"/>
              </a:lnSpc>
              <a:spcBef>
                <a:spcPts val="1400"/>
              </a:spcBef>
            </a:pPr>
            <a:r>
              <a:rPr lang="en-US" dirty="0">
                <a:solidFill>
                  <a:schemeClr val="accent3">
                    <a:lumMod val="25000"/>
                  </a:schemeClr>
                </a:solidFill>
                <a:latin typeface="Abadi" panose="020B0604020104020204" pitchFamily="34" charset="0"/>
              </a:rPr>
              <a:t>SQL Queries</a:t>
            </a:r>
          </a:p>
          <a:p>
            <a:pPr>
              <a:lnSpc>
                <a:spcPct val="100000"/>
              </a:lnSpc>
              <a:spcBef>
                <a:spcPts val="1400"/>
              </a:spcBef>
            </a:pPr>
            <a:r>
              <a:rPr lang="en-US" dirty="0">
                <a:solidFill>
                  <a:schemeClr val="accent3">
                    <a:lumMod val="25000"/>
                  </a:schemeClr>
                </a:solidFill>
                <a:latin typeface="Abadi" panose="020B0604020104020204" pitchFamily="34" charset="0"/>
              </a:rPr>
              <a:t>Machine Learning Prediction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10" descr="IDEAS? What Should We Do Next?">
            <a:extLst>
              <a:ext uri="{FF2B5EF4-FFF2-40B4-BE49-F238E27FC236}">
                <a16:creationId xmlns:a16="http://schemas.microsoft.com/office/drawing/2014/main" id="{A0EDF4D1-E4AC-462C-B84C-1E0FE99AF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2B80CB5-BEB3-43E0-A63E-8F56D4133920}"/>
              </a:ext>
            </a:extLst>
          </p:cNvPr>
          <p:cNvPicPr>
            <a:picLocks noChangeAspect="1"/>
          </p:cNvPicPr>
          <p:nvPr/>
        </p:nvPicPr>
        <p:blipFill>
          <a:blip r:embed="rId5"/>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1" descr="IBM Skills Network Logo - Horizontal-noai copy.png">
            <a:extLst>
              <a:ext uri="{FF2B5EF4-FFF2-40B4-BE49-F238E27FC236}">
                <a16:creationId xmlns:a16="http://schemas.microsoft.com/office/drawing/2014/main" id="{8B29F3D5-3728-4D07-A23E-AE2A557EA804}"/>
              </a:ext>
            </a:extLst>
          </p:cNvPr>
          <p:cNvPicPr>
            <a:picLocks noChangeAspect="1"/>
          </p:cNvPicPr>
          <p:nvPr/>
        </p:nvPicPr>
        <p:blipFill>
          <a:blip r:embed="rId3"/>
          <a:stretch>
            <a:fillRect/>
          </a:stretch>
        </p:blipFill>
        <p:spPr>
          <a:xfrm>
            <a:off x="416855" y="504829"/>
            <a:ext cx="2104103" cy="629183"/>
          </a:xfrm>
          <a:prstGeom prst="rect">
            <a:avLst/>
          </a:prstGeom>
        </p:spPr>
      </p:pic>
      <p:pic>
        <p:nvPicPr>
          <p:cNvPr id="4" name="Picture 3">
            <a:extLst>
              <a:ext uri="{FF2B5EF4-FFF2-40B4-BE49-F238E27FC236}">
                <a16:creationId xmlns:a16="http://schemas.microsoft.com/office/drawing/2014/main" id="{DD008B6E-AAEE-46ED-93C2-F1CE683D5E8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23583" y1="51125" x2="23583" y2="51125"/>
                        <a14:foregroundMark x1="23583" y1="51125" x2="23583" y2="51125"/>
                        <a14:foregroundMark x1="37083" y1="51250" x2="37083" y2="51250"/>
                        <a14:foregroundMark x1="37083" y1="51250" x2="37083" y2="51250"/>
                        <a14:foregroundMark x1="43083" y1="50750" x2="43083" y2="50750"/>
                        <a14:foregroundMark x1="43083" y1="50875" x2="43083" y2="50875"/>
                        <a14:foregroundMark x1="57667" y1="49125" x2="57667" y2="49125"/>
                        <a14:foregroundMark x1="57667" y1="49125" x2="57667" y2="49125"/>
                        <a14:foregroundMark x1="54250" y1="54125" x2="54167" y2="54500"/>
                        <a14:foregroundMark x1="54167" y1="54500" x2="54167" y2="54500"/>
                        <a14:foregroundMark x1="68833" y1="51875" x2="68833" y2="51875"/>
                        <a14:foregroundMark x1="68833" y1="51875" x2="68833" y2="51875"/>
                        <a14:foregroundMark x1="71917" y1="54875" x2="71917" y2="54875"/>
                        <a14:foregroundMark x1="66667" y1="49500" x2="67167" y2="49375"/>
                        <a14:backgroundMark x1="86667" y1="43000" x2="86667" y2="43000"/>
                        <a14:backgroundMark x1="85083" y1="41500" x2="86250" y2="48750"/>
                        <a14:backgroundMark x1="86250" y1="48750" x2="88750" y2="41125"/>
                        <a14:backgroundMark x1="88750" y1="41125" x2="85167" y2="42875"/>
                      </a14:backgroundRemoval>
                    </a14:imgEffect>
                  </a14:imgLayer>
                </a14:imgProps>
              </a:ext>
            </a:extLst>
          </a:blip>
          <a:srcRect l="6975" t="40425" r="12290" b="38142"/>
          <a:stretch/>
        </p:blipFill>
        <p:spPr>
          <a:xfrm>
            <a:off x="416855" y="5946627"/>
            <a:ext cx="2671578" cy="472835"/>
          </a:xfrm>
          <a:prstGeom prst="rect">
            <a:avLst/>
          </a:prstGeom>
        </p:spPr>
      </p:pic>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pic>
        <p:nvPicPr>
          <p:cNvPr id="6" name="Picture 2" descr="IBM Skills Network Logo - Horizontal-noai copy.png">
            <a:extLst>
              <a:ext uri="{FF2B5EF4-FFF2-40B4-BE49-F238E27FC236}">
                <a16:creationId xmlns:a16="http://schemas.microsoft.com/office/drawing/2014/main" id="{1CE042F9-8CB2-4833-9551-F97C600D14D8}"/>
              </a:ext>
            </a:extLst>
          </p:cNvPr>
          <p:cNvPicPr>
            <a:picLocks noChangeAspect="1"/>
          </p:cNvPicPr>
          <p:nvPr/>
        </p:nvPicPr>
        <p:blipFill>
          <a:blip r:embed="rId3"/>
          <a:stretch>
            <a:fillRect/>
          </a:stretch>
        </p:blipFill>
        <p:spPr>
          <a:xfrm>
            <a:off x="416855" y="504829"/>
            <a:ext cx="2104103" cy="629183"/>
          </a:xfrm>
          <a:prstGeom prst="rect">
            <a:avLst/>
          </a:prstGeom>
        </p:spPr>
      </p:pic>
      <p:pic>
        <p:nvPicPr>
          <p:cNvPr id="5" name="Picture 4">
            <a:extLst>
              <a:ext uri="{FF2B5EF4-FFF2-40B4-BE49-F238E27FC236}">
                <a16:creationId xmlns:a16="http://schemas.microsoft.com/office/drawing/2014/main" id="{2D2292C7-A90A-45D9-8FC6-E67A7C65DA6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23583" y1="51125" x2="23583" y2="51125"/>
                        <a14:foregroundMark x1="23583" y1="51125" x2="23583" y2="51125"/>
                        <a14:foregroundMark x1="37083" y1="51250" x2="37083" y2="51250"/>
                        <a14:foregroundMark x1="37083" y1="51250" x2="37083" y2="51250"/>
                        <a14:foregroundMark x1="43083" y1="50750" x2="43083" y2="50750"/>
                        <a14:foregroundMark x1="43083" y1="50875" x2="43083" y2="50875"/>
                        <a14:foregroundMark x1="57667" y1="49125" x2="57667" y2="49125"/>
                        <a14:foregroundMark x1="57667" y1="49125" x2="57667" y2="49125"/>
                        <a14:foregroundMark x1="54250" y1="54125" x2="54167" y2="54500"/>
                        <a14:foregroundMark x1="54167" y1="54500" x2="54167" y2="54500"/>
                        <a14:foregroundMark x1="68833" y1="51875" x2="68833" y2="51875"/>
                        <a14:foregroundMark x1="68833" y1="51875" x2="68833" y2="51875"/>
                        <a14:foregroundMark x1="71917" y1="54875" x2="71917" y2="54875"/>
                        <a14:foregroundMark x1="66667" y1="49500" x2="67167" y2="49375"/>
                        <a14:backgroundMark x1="86667" y1="43000" x2="86667" y2="43000"/>
                        <a14:backgroundMark x1="85083" y1="41500" x2="86250" y2="48750"/>
                        <a14:backgroundMark x1="86250" y1="48750" x2="88750" y2="41125"/>
                        <a14:backgroundMark x1="88750" y1="41125" x2="85167" y2="42875"/>
                      </a14:backgroundRemoval>
                    </a14:imgEffect>
                  </a14:imgLayer>
                </a14:imgProps>
              </a:ext>
            </a:extLst>
          </a:blip>
          <a:srcRect l="6975" t="40425" r="12290" b="38142"/>
          <a:stretch/>
        </p:blipFill>
        <p:spPr>
          <a:xfrm>
            <a:off x="416855" y="5946627"/>
            <a:ext cx="2671578" cy="472835"/>
          </a:xfrm>
          <a:prstGeom prst="rect">
            <a:avLst/>
          </a:prstGeom>
        </p:spPr>
      </p:pic>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9580"/>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9600" b="1" dirty="0">
                <a:solidFill>
                  <a:schemeClr val="accent3">
                    <a:lumMod val="25000"/>
                  </a:schemeClr>
                </a:solidFill>
                <a:latin typeface="Abadi"/>
              </a:rPr>
              <a:t>Data collection methodology:</a:t>
            </a:r>
          </a:p>
          <a:p>
            <a:pPr lvl="1">
              <a:lnSpc>
                <a:spcPct val="120000"/>
              </a:lnSpc>
              <a:spcBef>
                <a:spcPts val="1400"/>
              </a:spcBef>
              <a:buFont typeface="Wingdings" panose="05000000000000000000" pitchFamily="2" charset="2"/>
              <a:buChar char="Ø"/>
            </a:pPr>
            <a:r>
              <a:rPr lang="en-US" sz="8000" dirty="0">
                <a:solidFill>
                  <a:schemeClr val="tx1"/>
                </a:solidFill>
                <a:latin typeface="Abadi"/>
              </a:rPr>
              <a:t>SpaceX Rest API</a:t>
            </a:r>
          </a:p>
          <a:p>
            <a:pPr lvl="1">
              <a:lnSpc>
                <a:spcPct val="120000"/>
              </a:lnSpc>
              <a:spcBef>
                <a:spcPts val="1400"/>
              </a:spcBef>
              <a:buFont typeface="Wingdings" panose="05000000000000000000" pitchFamily="2" charset="2"/>
              <a:buChar char="Ø"/>
            </a:pPr>
            <a:r>
              <a:rPr lang="en-US" sz="8000" dirty="0">
                <a:solidFill>
                  <a:schemeClr val="tx1"/>
                </a:solidFill>
                <a:latin typeface="Abadi"/>
              </a:rPr>
              <a:t>Web Scrapping from </a:t>
            </a:r>
            <a:r>
              <a:rPr lang="en-US" sz="8000" dirty="0">
                <a:solidFill>
                  <a:schemeClr val="tx1"/>
                </a:solidFill>
                <a:latin typeface="Abadi"/>
                <a:hlinkClick r:id="rId4"/>
              </a:rPr>
              <a:t>Wikipedia</a:t>
            </a:r>
            <a:endParaRPr lang="en-US" sz="8000" dirty="0">
              <a:solidFill>
                <a:schemeClr val="tx1"/>
              </a:solidFill>
              <a:latin typeface="Abadi"/>
            </a:endParaRPr>
          </a:p>
          <a:p>
            <a:pPr>
              <a:lnSpc>
                <a:spcPct val="120000"/>
              </a:lnSpc>
              <a:spcBef>
                <a:spcPts val="1400"/>
              </a:spcBef>
            </a:pPr>
            <a:r>
              <a:rPr lang="en-US" sz="9600" b="1" dirty="0">
                <a:solidFill>
                  <a:schemeClr val="accent3">
                    <a:lumMod val="25000"/>
                  </a:schemeClr>
                </a:solidFill>
                <a:latin typeface="Abadi"/>
              </a:rPr>
              <a:t>Perform data wrangling</a:t>
            </a:r>
          </a:p>
          <a:p>
            <a:pPr lvl="1">
              <a:lnSpc>
                <a:spcPct val="120000"/>
              </a:lnSpc>
              <a:spcBef>
                <a:spcPts val="1400"/>
              </a:spcBef>
              <a:buFont typeface="Wingdings" panose="05000000000000000000" pitchFamily="2" charset="2"/>
              <a:buChar char="Ø"/>
            </a:pPr>
            <a:r>
              <a:rPr lang="en-US" sz="8000" dirty="0">
                <a:solidFill>
                  <a:schemeClr val="tx1"/>
                </a:solidFill>
                <a:latin typeface="Abadi"/>
              </a:rPr>
              <a:t>One Hot Encoding data fields for Machine Learning and dropping irrelevant columns</a:t>
            </a:r>
          </a:p>
          <a:p>
            <a:pPr>
              <a:lnSpc>
                <a:spcPct val="120000"/>
              </a:lnSpc>
              <a:spcBef>
                <a:spcPts val="1400"/>
              </a:spcBef>
            </a:pPr>
            <a:r>
              <a:rPr lang="en-US" sz="9600" b="1" dirty="0">
                <a:solidFill>
                  <a:schemeClr val="accent3">
                    <a:lumMod val="25000"/>
                  </a:schemeClr>
                </a:solidFill>
                <a:latin typeface="Abadi"/>
              </a:rPr>
              <a:t>Perform exploratory data analysis (EDA) using visualization and SQL</a:t>
            </a:r>
          </a:p>
          <a:p>
            <a:pPr lvl="1">
              <a:lnSpc>
                <a:spcPct val="120000"/>
              </a:lnSpc>
              <a:spcBef>
                <a:spcPts val="1400"/>
              </a:spcBef>
              <a:buFont typeface="Wingdings" panose="05000000000000000000" pitchFamily="2" charset="2"/>
              <a:buChar char="Ø"/>
            </a:pPr>
            <a:r>
              <a:rPr lang="en-US" sz="8000" dirty="0">
                <a:solidFill>
                  <a:schemeClr val="tx1"/>
                </a:solidFill>
                <a:latin typeface="Abadi"/>
              </a:rPr>
              <a:t>Plotting Scatter Graphs, Bar Graphs to show relationship between variables and patterns of data</a:t>
            </a:r>
          </a:p>
          <a:p>
            <a:pPr>
              <a:lnSpc>
                <a:spcPct val="120000"/>
              </a:lnSpc>
              <a:spcBef>
                <a:spcPts val="1400"/>
              </a:spcBef>
            </a:pPr>
            <a:r>
              <a:rPr lang="en-US" sz="9600" b="1" dirty="0">
                <a:solidFill>
                  <a:schemeClr val="accent3">
                    <a:lumMod val="25000"/>
                  </a:schemeClr>
                </a:solidFill>
                <a:latin typeface="Abadi"/>
              </a:rPr>
              <a:t>Perform interactive visual analytics using Folium and </a:t>
            </a:r>
            <a:r>
              <a:rPr lang="en-US" sz="9600" b="1" dirty="0" err="1">
                <a:solidFill>
                  <a:schemeClr val="accent3">
                    <a:lumMod val="25000"/>
                  </a:schemeClr>
                </a:solidFill>
                <a:latin typeface="Abadi"/>
              </a:rPr>
              <a:t>Plotly</a:t>
            </a:r>
            <a:r>
              <a:rPr lang="en-US" sz="9600" b="1" dirty="0">
                <a:solidFill>
                  <a:schemeClr val="accent3">
                    <a:lumMod val="25000"/>
                  </a:schemeClr>
                </a:solidFill>
                <a:latin typeface="Abadi"/>
              </a:rPr>
              <a:t> Dash</a:t>
            </a:r>
          </a:p>
          <a:p>
            <a:pPr>
              <a:lnSpc>
                <a:spcPct val="120000"/>
              </a:lnSpc>
              <a:spcBef>
                <a:spcPts val="1400"/>
              </a:spcBef>
            </a:pPr>
            <a:r>
              <a:rPr lang="en-US" sz="9600" b="1" dirty="0">
                <a:solidFill>
                  <a:schemeClr val="accent3">
                    <a:lumMod val="25000"/>
                  </a:schemeClr>
                </a:solidFill>
                <a:latin typeface="Abadi"/>
              </a:rPr>
              <a:t>Perform predictive analysis using classification models</a:t>
            </a:r>
          </a:p>
          <a:p>
            <a:pPr lvl="1">
              <a:lnSpc>
                <a:spcPct val="120000"/>
              </a:lnSpc>
              <a:spcBef>
                <a:spcPts val="1400"/>
              </a:spcBef>
              <a:buFont typeface="Wingdings" panose="05000000000000000000" pitchFamily="2" charset="2"/>
              <a:buChar char="Ø"/>
            </a:pPr>
            <a:r>
              <a:rPr lang="en-US" sz="80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8" name="Picture 10" descr="IDEAS? What Should We Do Next?">
            <a:extLst>
              <a:ext uri="{FF2B5EF4-FFF2-40B4-BE49-F238E27FC236}">
                <a16:creationId xmlns:a16="http://schemas.microsoft.com/office/drawing/2014/main" id="{E6C735CE-5AD8-4466-B20B-D3E6F8D93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41EA3A2-571D-40BC-A118-3D97F1EF1516}"/>
              </a:ext>
            </a:extLst>
          </p:cNvPr>
          <p:cNvPicPr>
            <a:picLocks noChangeAspect="1"/>
          </p:cNvPicPr>
          <p:nvPr/>
        </p:nvPicPr>
        <p:blipFill>
          <a:blip r:embed="rId6"/>
          <a:stretch>
            <a:fillRect/>
          </a:stretch>
        </p:blipFill>
        <p:spPr>
          <a:xfrm>
            <a:off x="9354989" y="1248374"/>
            <a:ext cx="2217818" cy="435816"/>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6282"/>
            <a:ext cx="10515600" cy="4351338"/>
          </a:xfrm>
          <a:prstGeom prst="rect">
            <a:avLst/>
          </a:prstGeom>
        </p:spPr>
        <p:txBody>
          <a:bodyPr/>
          <a:lstStyle/>
          <a:p>
            <a:pPr marL="0" indent="0">
              <a:buNone/>
            </a:pPr>
            <a:r>
              <a:rPr lang="en-US" sz="2400" b="1" dirty="0">
                <a:latin typeface="Abadi" panose="020B0604020104020204" pitchFamily="34" charset="0"/>
              </a:rPr>
              <a:t>Collection of Datasets was done by following</a:t>
            </a:r>
          </a:p>
          <a:p>
            <a:pPr>
              <a:buFont typeface="Wingdings" panose="05000000000000000000" pitchFamily="2" charset="2"/>
              <a:buChar char="Ø"/>
            </a:pPr>
            <a:r>
              <a:rPr lang="en-US" sz="2000" dirty="0">
                <a:latin typeface="Abadi" panose="020B0604020104020204" pitchFamily="34" charset="0"/>
              </a:rPr>
              <a:t>Worked with SpaceX launch data that is gathered from the SpaceX Rest API.</a:t>
            </a:r>
          </a:p>
          <a:p>
            <a:pPr>
              <a:buFont typeface="Wingdings" panose="05000000000000000000" pitchFamily="2" charset="2"/>
              <a:buChar char="Ø"/>
            </a:pPr>
            <a:r>
              <a:rPr lang="en-US" sz="2000" dirty="0">
                <a:latin typeface="Abadi" panose="020B0604020104020204" pitchFamily="34" charset="0"/>
              </a:rPr>
              <a:t>The API gave the data about launches, including information about the rocket used, payload delivered, launch specifications and landing outcome.</a:t>
            </a:r>
          </a:p>
          <a:p>
            <a:pPr>
              <a:buFont typeface="Wingdings" panose="05000000000000000000" pitchFamily="2" charset="2"/>
              <a:buChar char="Ø"/>
            </a:pPr>
            <a:r>
              <a:rPr lang="en-US" sz="2000" dirty="0">
                <a:latin typeface="Abadi" panose="020B0604020104020204" pitchFamily="34" charset="0"/>
              </a:rPr>
              <a:t>The goal is to use this data to predict whether SpaceX will attempt to land a rocket or not.</a:t>
            </a:r>
          </a:p>
          <a:p>
            <a:pPr>
              <a:buFont typeface="Wingdings" panose="05000000000000000000" pitchFamily="2" charset="2"/>
              <a:buChar char="Ø"/>
            </a:pPr>
            <a:r>
              <a:rPr lang="en-US" sz="2000" dirty="0">
                <a:latin typeface="Abadi" panose="020B0604020104020204" pitchFamily="34" charset="0"/>
              </a:rPr>
              <a:t>The SpaceX Rest API endpoints or URL starts with api.spacexdata.com/v4/.</a:t>
            </a:r>
          </a:p>
          <a:p>
            <a:pPr>
              <a:buFont typeface="Wingdings" panose="05000000000000000000" pitchFamily="2" charset="2"/>
              <a:buChar char="Ø"/>
            </a:pPr>
            <a:r>
              <a:rPr lang="en-US" sz="2000" dirty="0">
                <a:latin typeface="Abadi" panose="020B0604020104020204" pitchFamily="34" charset="0"/>
              </a:rPr>
              <a:t>Another popular data source for obtaining Falcon 9 launch data is web scrapping Wikipedia using </a:t>
            </a:r>
            <a:r>
              <a:rPr lang="en-US" sz="2000" dirty="0" err="1">
                <a:latin typeface="Abadi" panose="020B0604020104020204" pitchFamily="34" charset="0"/>
              </a:rPr>
              <a:t>BeautifulSoup</a:t>
            </a:r>
            <a:r>
              <a:rPr lang="en-US" sz="2000" dirty="0">
                <a:latin typeface="Abadi" panose="020B0604020104020204" pitchFamily="34" charset="0"/>
              </a:rPr>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7" name="Picture 10" descr="IDEAS? What Should We Do Next?">
            <a:extLst>
              <a:ext uri="{FF2B5EF4-FFF2-40B4-BE49-F238E27FC236}">
                <a16:creationId xmlns:a16="http://schemas.microsoft.com/office/drawing/2014/main" id="{70D4BA2E-E8A6-40D9-B3FE-8D48D662C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1ACB1FF-3D0A-4D70-B3E2-EF242A4452DE}"/>
              </a:ext>
            </a:extLst>
          </p:cNvPr>
          <p:cNvPicPr>
            <a:picLocks noChangeAspect="1"/>
          </p:cNvPicPr>
          <p:nvPr/>
        </p:nvPicPr>
        <p:blipFill>
          <a:blip r:embed="rId5"/>
          <a:stretch>
            <a:fillRect/>
          </a:stretch>
        </p:blipFill>
        <p:spPr>
          <a:xfrm>
            <a:off x="9354989" y="1248374"/>
            <a:ext cx="2217818" cy="435816"/>
          </a:xfrm>
          <a:prstGeom prst="rect">
            <a:avLst/>
          </a:prstGeom>
        </p:spPr>
      </p:pic>
      <p:sp>
        <p:nvSpPr>
          <p:cNvPr id="2" name="Rectangle 1">
            <a:extLst>
              <a:ext uri="{FF2B5EF4-FFF2-40B4-BE49-F238E27FC236}">
                <a16:creationId xmlns:a16="http://schemas.microsoft.com/office/drawing/2014/main" id="{1A4DEB1B-8E49-4ED8-834E-360C7A54182C}"/>
              </a:ext>
            </a:extLst>
          </p:cNvPr>
          <p:cNvSpPr/>
          <p:nvPr/>
        </p:nvSpPr>
        <p:spPr>
          <a:xfrm>
            <a:off x="1587062" y="4572000"/>
            <a:ext cx="2417379" cy="4519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dirty="0">
                <a:latin typeface="Cambria" panose="02040503050406030204" pitchFamily="18" charset="0"/>
                <a:ea typeface="Cambria" panose="02040503050406030204" pitchFamily="18" charset="0"/>
              </a:rPr>
              <a:t>SpaceX REST API</a:t>
            </a:r>
            <a:endParaRPr lang="en-IN" sz="2000" dirty="0">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1911607A-D294-4415-AD60-87255C404BDF}"/>
              </a:ext>
            </a:extLst>
          </p:cNvPr>
          <p:cNvSpPr/>
          <p:nvPr/>
        </p:nvSpPr>
        <p:spPr>
          <a:xfrm>
            <a:off x="893379" y="5181600"/>
            <a:ext cx="914400" cy="13348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Use SpaceX REST API</a:t>
            </a:r>
            <a:endParaRPr lang="en-IN" dirty="0"/>
          </a:p>
        </p:txBody>
      </p:sp>
      <p:sp>
        <p:nvSpPr>
          <p:cNvPr id="4" name="Rectangle 3">
            <a:extLst>
              <a:ext uri="{FF2B5EF4-FFF2-40B4-BE49-F238E27FC236}">
                <a16:creationId xmlns:a16="http://schemas.microsoft.com/office/drawing/2014/main" id="{317CAA1D-B668-47BE-824F-E4D49F141551}"/>
              </a:ext>
            </a:extLst>
          </p:cNvPr>
          <p:cNvSpPr/>
          <p:nvPr/>
        </p:nvSpPr>
        <p:spPr>
          <a:xfrm>
            <a:off x="2301766" y="5181600"/>
            <a:ext cx="914400" cy="13348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API returns SpaceX Data in JSON</a:t>
            </a:r>
            <a:endParaRPr lang="en-IN" dirty="0"/>
          </a:p>
        </p:txBody>
      </p:sp>
      <p:sp>
        <p:nvSpPr>
          <p:cNvPr id="9" name="Rectangle 8">
            <a:extLst>
              <a:ext uri="{FF2B5EF4-FFF2-40B4-BE49-F238E27FC236}">
                <a16:creationId xmlns:a16="http://schemas.microsoft.com/office/drawing/2014/main" id="{4B9DC09A-772F-41A8-8903-681C357E1E2F}"/>
              </a:ext>
            </a:extLst>
          </p:cNvPr>
          <p:cNvSpPr/>
          <p:nvPr/>
        </p:nvSpPr>
        <p:spPr>
          <a:xfrm>
            <a:off x="3689130" y="5181600"/>
            <a:ext cx="1198179" cy="13348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Normalize data into flat data file such as .csv</a:t>
            </a:r>
            <a:endParaRPr lang="en-IN" dirty="0"/>
          </a:p>
        </p:txBody>
      </p:sp>
      <p:sp>
        <p:nvSpPr>
          <p:cNvPr id="10" name="Arrow: Right 9">
            <a:extLst>
              <a:ext uri="{FF2B5EF4-FFF2-40B4-BE49-F238E27FC236}">
                <a16:creationId xmlns:a16="http://schemas.microsoft.com/office/drawing/2014/main" id="{B6BFA9F2-A5BB-4CB6-A141-56588BFD7107}"/>
              </a:ext>
            </a:extLst>
          </p:cNvPr>
          <p:cNvSpPr/>
          <p:nvPr/>
        </p:nvSpPr>
        <p:spPr>
          <a:xfrm>
            <a:off x="1819136" y="5656945"/>
            <a:ext cx="493987" cy="378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9052A747-5438-4AE5-B18D-CF8CEAA9B610}"/>
              </a:ext>
            </a:extLst>
          </p:cNvPr>
          <p:cNvSpPr/>
          <p:nvPr/>
        </p:nvSpPr>
        <p:spPr>
          <a:xfrm>
            <a:off x="3227524" y="5628328"/>
            <a:ext cx="482630" cy="378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5820E57-EF1A-422D-97F2-9B14B7D00002}"/>
              </a:ext>
            </a:extLst>
          </p:cNvPr>
          <p:cNvSpPr/>
          <p:nvPr/>
        </p:nvSpPr>
        <p:spPr>
          <a:xfrm>
            <a:off x="7803141" y="4571999"/>
            <a:ext cx="2417379" cy="4519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dirty="0">
                <a:latin typeface="Cambria" panose="02040503050406030204" pitchFamily="18" charset="0"/>
                <a:ea typeface="Cambria" panose="02040503050406030204" pitchFamily="18" charset="0"/>
              </a:rPr>
              <a:t>Web Scrapping</a:t>
            </a:r>
            <a:endParaRPr lang="en-IN" sz="2000" dirty="0">
              <a:latin typeface="Cambria" panose="02040503050406030204" pitchFamily="18" charset="0"/>
              <a:ea typeface="Cambria" panose="02040503050406030204" pitchFamily="18" charset="0"/>
            </a:endParaRPr>
          </a:p>
        </p:txBody>
      </p:sp>
      <p:sp>
        <p:nvSpPr>
          <p:cNvPr id="20" name="Rectangle 19">
            <a:extLst>
              <a:ext uri="{FF2B5EF4-FFF2-40B4-BE49-F238E27FC236}">
                <a16:creationId xmlns:a16="http://schemas.microsoft.com/office/drawing/2014/main" id="{B9147B31-4B47-46D5-8EBE-42119348963A}"/>
              </a:ext>
            </a:extLst>
          </p:cNvPr>
          <p:cNvSpPr/>
          <p:nvPr/>
        </p:nvSpPr>
        <p:spPr>
          <a:xfrm>
            <a:off x="6543540" y="5181600"/>
            <a:ext cx="1165798" cy="13348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Get HTML Response from Wikipedia</a:t>
            </a:r>
            <a:endParaRPr lang="en-IN" dirty="0"/>
          </a:p>
        </p:txBody>
      </p:sp>
      <p:sp>
        <p:nvSpPr>
          <p:cNvPr id="21" name="Rectangle 20">
            <a:extLst>
              <a:ext uri="{FF2B5EF4-FFF2-40B4-BE49-F238E27FC236}">
                <a16:creationId xmlns:a16="http://schemas.microsoft.com/office/drawing/2014/main" id="{4D86E852-FD82-46E0-A7F8-4CF1D2E8531D}"/>
              </a:ext>
            </a:extLst>
          </p:cNvPr>
          <p:cNvSpPr/>
          <p:nvPr/>
        </p:nvSpPr>
        <p:spPr>
          <a:xfrm>
            <a:off x="8203325" y="5181600"/>
            <a:ext cx="1100168" cy="13348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Extract data using Beautiful Soup</a:t>
            </a:r>
            <a:endParaRPr lang="en-IN" dirty="0"/>
          </a:p>
        </p:txBody>
      </p:sp>
      <p:sp>
        <p:nvSpPr>
          <p:cNvPr id="23" name="Arrow: Right 22">
            <a:extLst>
              <a:ext uri="{FF2B5EF4-FFF2-40B4-BE49-F238E27FC236}">
                <a16:creationId xmlns:a16="http://schemas.microsoft.com/office/drawing/2014/main" id="{56B80D7C-84C4-475B-AFA2-381160D91E12}"/>
              </a:ext>
            </a:extLst>
          </p:cNvPr>
          <p:cNvSpPr/>
          <p:nvPr/>
        </p:nvSpPr>
        <p:spPr>
          <a:xfrm>
            <a:off x="7720695" y="5656945"/>
            <a:ext cx="493987" cy="378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6473A02A-C80C-40D7-B7A8-2E1E0F3A2A7E}"/>
              </a:ext>
            </a:extLst>
          </p:cNvPr>
          <p:cNvSpPr/>
          <p:nvPr/>
        </p:nvSpPr>
        <p:spPr>
          <a:xfrm>
            <a:off x="9773774" y="5181600"/>
            <a:ext cx="1198179" cy="13348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Normalize data into flat data file such as .csv</a:t>
            </a:r>
            <a:endParaRPr lang="en-IN" dirty="0"/>
          </a:p>
        </p:txBody>
      </p:sp>
      <p:sp>
        <p:nvSpPr>
          <p:cNvPr id="26" name="Arrow: Right 25">
            <a:extLst>
              <a:ext uri="{FF2B5EF4-FFF2-40B4-BE49-F238E27FC236}">
                <a16:creationId xmlns:a16="http://schemas.microsoft.com/office/drawing/2014/main" id="{CB13CBA7-5E24-4B2A-B13B-FBD8F4F07629}"/>
              </a:ext>
            </a:extLst>
          </p:cNvPr>
          <p:cNvSpPr/>
          <p:nvPr/>
        </p:nvSpPr>
        <p:spPr>
          <a:xfrm>
            <a:off x="9312168" y="5628328"/>
            <a:ext cx="482630" cy="378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10" descr="IDEAS? What Should We Do Next?">
            <a:extLst>
              <a:ext uri="{FF2B5EF4-FFF2-40B4-BE49-F238E27FC236}">
                <a16:creationId xmlns:a16="http://schemas.microsoft.com/office/drawing/2014/main" id="{4D244DBE-03EE-4980-9DB1-47520B92A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A78C560-E748-4E50-8BF1-A913CE256416}"/>
              </a:ext>
            </a:extLst>
          </p:cNvPr>
          <p:cNvPicPr>
            <a:picLocks noChangeAspect="1"/>
          </p:cNvPicPr>
          <p:nvPr/>
        </p:nvPicPr>
        <p:blipFill>
          <a:blip r:embed="rId4"/>
          <a:stretch>
            <a:fillRect/>
          </a:stretch>
        </p:blipFill>
        <p:spPr>
          <a:xfrm>
            <a:off x="9354989" y="1248374"/>
            <a:ext cx="2217818" cy="435816"/>
          </a:xfrm>
          <a:prstGeom prst="rect">
            <a:avLst/>
          </a:prstGeom>
        </p:spPr>
      </p:pic>
      <p:sp>
        <p:nvSpPr>
          <p:cNvPr id="2" name="Rectangle 1">
            <a:extLst>
              <a:ext uri="{FF2B5EF4-FFF2-40B4-BE49-F238E27FC236}">
                <a16:creationId xmlns:a16="http://schemas.microsoft.com/office/drawing/2014/main" id="{00505F29-D376-4BCC-B7B2-E3F38995F25E}"/>
              </a:ext>
            </a:extLst>
          </p:cNvPr>
          <p:cNvSpPr/>
          <p:nvPr/>
        </p:nvSpPr>
        <p:spPr>
          <a:xfrm>
            <a:off x="619193" y="1366345"/>
            <a:ext cx="2953407" cy="31784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a:t>1. Getting response from API</a:t>
            </a:r>
            <a:endParaRPr lang="en-IN" b="1" dirty="0"/>
          </a:p>
        </p:txBody>
      </p:sp>
      <p:pic>
        <p:nvPicPr>
          <p:cNvPr id="13" name="Picture 12">
            <a:extLst>
              <a:ext uri="{FF2B5EF4-FFF2-40B4-BE49-F238E27FC236}">
                <a16:creationId xmlns:a16="http://schemas.microsoft.com/office/drawing/2014/main" id="{487B04F8-37B9-48A2-B9E7-6F346DBFB732}"/>
              </a:ext>
            </a:extLst>
          </p:cNvPr>
          <p:cNvPicPr>
            <a:picLocks noChangeAspect="1"/>
          </p:cNvPicPr>
          <p:nvPr/>
        </p:nvPicPr>
        <p:blipFill>
          <a:blip r:embed="rId5"/>
          <a:stretch>
            <a:fillRect/>
          </a:stretch>
        </p:blipFill>
        <p:spPr>
          <a:xfrm>
            <a:off x="619193" y="1684190"/>
            <a:ext cx="4516692" cy="885889"/>
          </a:xfrm>
          <a:prstGeom prst="rect">
            <a:avLst/>
          </a:prstGeom>
          <a:ln>
            <a:solidFill>
              <a:schemeClr val="tx1"/>
            </a:solidFill>
          </a:ln>
        </p:spPr>
      </p:pic>
      <p:sp>
        <p:nvSpPr>
          <p:cNvPr id="14" name="Rectangle 13">
            <a:extLst>
              <a:ext uri="{FF2B5EF4-FFF2-40B4-BE49-F238E27FC236}">
                <a16:creationId xmlns:a16="http://schemas.microsoft.com/office/drawing/2014/main" id="{E824E57E-C0F9-40DC-ABFC-BB55B5443042}"/>
              </a:ext>
            </a:extLst>
          </p:cNvPr>
          <p:cNvSpPr/>
          <p:nvPr/>
        </p:nvSpPr>
        <p:spPr>
          <a:xfrm>
            <a:off x="5784228" y="1366345"/>
            <a:ext cx="3721579" cy="31784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2. Converting response to a JSON File</a:t>
            </a:r>
            <a:endParaRPr lang="en-IN" b="1" dirty="0"/>
          </a:p>
        </p:txBody>
      </p:sp>
      <p:pic>
        <p:nvPicPr>
          <p:cNvPr id="16" name="Picture 15">
            <a:extLst>
              <a:ext uri="{FF2B5EF4-FFF2-40B4-BE49-F238E27FC236}">
                <a16:creationId xmlns:a16="http://schemas.microsoft.com/office/drawing/2014/main" id="{91609F28-B4EE-45E8-AF97-99F987AD7A2B}"/>
              </a:ext>
            </a:extLst>
          </p:cNvPr>
          <p:cNvPicPr>
            <a:picLocks noChangeAspect="1"/>
          </p:cNvPicPr>
          <p:nvPr/>
        </p:nvPicPr>
        <p:blipFill>
          <a:blip r:embed="rId6"/>
          <a:stretch>
            <a:fillRect/>
          </a:stretch>
        </p:blipFill>
        <p:spPr>
          <a:xfrm>
            <a:off x="5784229" y="1785151"/>
            <a:ext cx="5951736" cy="784928"/>
          </a:xfrm>
          <a:prstGeom prst="rect">
            <a:avLst/>
          </a:prstGeom>
          <a:ln>
            <a:solidFill>
              <a:schemeClr val="tx1"/>
            </a:solidFill>
          </a:ln>
        </p:spPr>
      </p:pic>
      <p:sp>
        <p:nvSpPr>
          <p:cNvPr id="17" name="Arrow: Right 16">
            <a:extLst>
              <a:ext uri="{FF2B5EF4-FFF2-40B4-BE49-F238E27FC236}">
                <a16:creationId xmlns:a16="http://schemas.microsoft.com/office/drawing/2014/main" id="{AEAA0844-D1FC-4EE5-979C-CAEA8BA585C9}"/>
              </a:ext>
            </a:extLst>
          </p:cNvPr>
          <p:cNvSpPr/>
          <p:nvPr/>
        </p:nvSpPr>
        <p:spPr>
          <a:xfrm>
            <a:off x="5135885" y="2177615"/>
            <a:ext cx="648344" cy="232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F4CFDFA2-CB90-4180-8AAD-0C64505E2A0A}"/>
              </a:ext>
            </a:extLst>
          </p:cNvPr>
          <p:cNvSpPr/>
          <p:nvPr/>
        </p:nvSpPr>
        <p:spPr>
          <a:xfrm>
            <a:off x="5784228" y="2681831"/>
            <a:ext cx="4141076" cy="2942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3. Apply custom functions to clean data</a:t>
            </a:r>
            <a:endParaRPr lang="en-IN" b="1" dirty="0"/>
          </a:p>
        </p:txBody>
      </p:sp>
      <p:pic>
        <p:nvPicPr>
          <p:cNvPr id="20" name="Picture 19">
            <a:extLst>
              <a:ext uri="{FF2B5EF4-FFF2-40B4-BE49-F238E27FC236}">
                <a16:creationId xmlns:a16="http://schemas.microsoft.com/office/drawing/2014/main" id="{74B3E545-EC46-432C-AD70-651BCC336A6D}"/>
              </a:ext>
            </a:extLst>
          </p:cNvPr>
          <p:cNvPicPr>
            <a:picLocks noChangeAspect="1"/>
          </p:cNvPicPr>
          <p:nvPr/>
        </p:nvPicPr>
        <p:blipFill>
          <a:blip r:embed="rId7"/>
          <a:stretch>
            <a:fillRect/>
          </a:stretch>
        </p:blipFill>
        <p:spPr>
          <a:xfrm>
            <a:off x="6451719" y="3081257"/>
            <a:ext cx="2065199" cy="609653"/>
          </a:xfrm>
          <a:prstGeom prst="rect">
            <a:avLst/>
          </a:prstGeom>
          <a:ln>
            <a:solidFill>
              <a:schemeClr val="tx1"/>
            </a:solidFill>
          </a:ln>
        </p:spPr>
      </p:pic>
      <p:pic>
        <p:nvPicPr>
          <p:cNvPr id="22" name="Picture 21">
            <a:extLst>
              <a:ext uri="{FF2B5EF4-FFF2-40B4-BE49-F238E27FC236}">
                <a16:creationId xmlns:a16="http://schemas.microsoft.com/office/drawing/2014/main" id="{784281FC-5661-4847-B5F2-496B66AED4E4}"/>
              </a:ext>
            </a:extLst>
          </p:cNvPr>
          <p:cNvPicPr>
            <a:picLocks noChangeAspect="1"/>
          </p:cNvPicPr>
          <p:nvPr/>
        </p:nvPicPr>
        <p:blipFill>
          <a:blip r:embed="rId8"/>
          <a:stretch>
            <a:fillRect/>
          </a:stretch>
        </p:blipFill>
        <p:spPr>
          <a:xfrm>
            <a:off x="8759224" y="3081257"/>
            <a:ext cx="1943268" cy="2027096"/>
          </a:xfrm>
          <a:prstGeom prst="rect">
            <a:avLst/>
          </a:prstGeom>
          <a:ln>
            <a:solidFill>
              <a:schemeClr val="tx1"/>
            </a:solidFill>
          </a:ln>
        </p:spPr>
      </p:pic>
      <p:sp>
        <p:nvSpPr>
          <p:cNvPr id="23" name="Arrow: Down 22">
            <a:extLst>
              <a:ext uri="{FF2B5EF4-FFF2-40B4-BE49-F238E27FC236}">
                <a16:creationId xmlns:a16="http://schemas.microsoft.com/office/drawing/2014/main" id="{AA42EF94-9F56-486A-927B-2C560F27E179}"/>
              </a:ext>
            </a:extLst>
          </p:cNvPr>
          <p:cNvSpPr/>
          <p:nvPr/>
        </p:nvSpPr>
        <p:spPr>
          <a:xfrm>
            <a:off x="10331669" y="2570079"/>
            <a:ext cx="241979" cy="511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E8A58B63-CA65-480A-A06A-B2E55391B155}"/>
              </a:ext>
            </a:extLst>
          </p:cNvPr>
          <p:cNvSpPr/>
          <p:nvPr/>
        </p:nvSpPr>
        <p:spPr>
          <a:xfrm>
            <a:off x="619193" y="2676294"/>
            <a:ext cx="4365874" cy="2821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4. Assign list to Dictionary then Data Frame</a:t>
            </a:r>
            <a:endParaRPr lang="en-IN" b="1" dirty="0"/>
          </a:p>
        </p:txBody>
      </p:sp>
      <p:pic>
        <p:nvPicPr>
          <p:cNvPr id="26" name="Picture 25">
            <a:extLst>
              <a:ext uri="{FF2B5EF4-FFF2-40B4-BE49-F238E27FC236}">
                <a16:creationId xmlns:a16="http://schemas.microsoft.com/office/drawing/2014/main" id="{AB2E0655-E642-4AF3-A062-26F812A9DA8C}"/>
              </a:ext>
            </a:extLst>
          </p:cNvPr>
          <p:cNvPicPr>
            <a:picLocks noChangeAspect="1"/>
          </p:cNvPicPr>
          <p:nvPr/>
        </p:nvPicPr>
        <p:blipFill>
          <a:blip r:embed="rId9"/>
          <a:stretch>
            <a:fillRect/>
          </a:stretch>
        </p:blipFill>
        <p:spPr>
          <a:xfrm>
            <a:off x="598572" y="3063504"/>
            <a:ext cx="3255255" cy="2380405"/>
          </a:xfrm>
          <a:prstGeom prst="rect">
            <a:avLst/>
          </a:prstGeom>
          <a:ln>
            <a:solidFill>
              <a:schemeClr val="tx1"/>
            </a:solidFill>
          </a:ln>
        </p:spPr>
      </p:pic>
      <p:pic>
        <p:nvPicPr>
          <p:cNvPr id="28" name="Picture 27">
            <a:extLst>
              <a:ext uri="{FF2B5EF4-FFF2-40B4-BE49-F238E27FC236}">
                <a16:creationId xmlns:a16="http://schemas.microsoft.com/office/drawing/2014/main" id="{FD452D0D-4BB0-4FE4-BF34-D871984D87CF}"/>
              </a:ext>
            </a:extLst>
          </p:cNvPr>
          <p:cNvPicPr>
            <a:picLocks noChangeAspect="1"/>
          </p:cNvPicPr>
          <p:nvPr/>
        </p:nvPicPr>
        <p:blipFill>
          <a:blip r:embed="rId10"/>
          <a:stretch>
            <a:fillRect/>
          </a:stretch>
        </p:blipFill>
        <p:spPr>
          <a:xfrm>
            <a:off x="598572" y="5512522"/>
            <a:ext cx="3255255" cy="584538"/>
          </a:xfrm>
          <a:prstGeom prst="rect">
            <a:avLst/>
          </a:prstGeom>
          <a:ln>
            <a:solidFill>
              <a:schemeClr val="tx1"/>
            </a:solidFill>
          </a:ln>
        </p:spPr>
      </p:pic>
      <p:sp>
        <p:nvSpPr>
          <p:cNvPr id="29" name="Arrow: Right 28">
            <a:extLst>
              <a:ext uri="{FF2B5EF4-FFF2-40B4-BE49-F238E27FC236}">
                <a16:creationId xmlns:a16="http://schemas.microsoft.com/office/drawing/2014/main" id="{795D37EF-BAAF-4B0D-8B73-6866F99B58BD}"/>
              </a:ext>
            </a:extLst>
          </p:cNvPr>
          <p:cNvSpPr/>
          <p:nvPr/>
        </p:nvSpPr>
        <p:spPr>
          <a:xfrm rot="10800000">
            <a:off x="3853827" y="3357044"/>
            <a:ext cx="2597892" cy="232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2D69B43D-2DAA-4D59-B3AD-7166DD6ADB20}"/>
              </a:ext>
            </a:extLst>
          </p:cNvPr>
          <p:cNvSpPr/>
          <p:nvPr/>
        </p:nvSpPr>
        <p:spPr>
          <a:xfrm>
            <a:off x="5784229" y="5171513"/>
            <a:ext cx="4816639" cy="29429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5. Filter Data Frame and export to flat file (.csv)</a:t>
            </a:r>
            <a:endParaRPr lang="en-IN" b="1" dirty="0"/>
          </a:p>
        </p:txBody>
      </p:sp>
      <p:pic>
        <p:nvPicPr>
          <p:cNvPr id="32" name="Picture 31">
            <a:extLst>
              <a:ext uri="{FF2B5EF4-FFF2-40B4-BE49-F238E27FC236}">
                <a16:creationId xmlns:a16="http://schemas.microsoft.com/office/drawing/2014/main" id="{5CF19EBC-58FF-4723-A436-965987131F1D}"/>
              </a:ext>
            </a:extLst>
          </p:cNvPr>
          <p:cNvPicPr>
            <a:picLocks noChangeAspect="1"/>
          </p:cNvPicPr>
          <p:nvPr/>
        </p:nvPicPr>
        <p:blipFill>
          <a:blip r:embed="rId11"/>
          <a:stretch>
            <a:fillRect/>
          </a:stretch>
        </p:blipFill>
        <p:spPr>
          <a:xfrm>
            <a:off x="6021494" y="5578441"/>
            <a:ext cx="4633362" cy="304826"/>
          </a:xfrm>
          <a:prstGeom prst="rect">
            <a:avLst/>
          </a:prstGeom>
          <a:ln>
            <a:solidFill>
              <a:schemeClr val="tx1"/>
            </a:solidFill>
          </a:ln>
        </p:spPr>
      </p:pic>
      <p:pic>
        <p:nvPicPr>
          <p:cNvPr id="34" name="Picture 33">
            <a:extLst>
              <a:ext uri="{FF2B5EF4-FFF2-40B4-BE49-F238E27FC236}">
                <a16:creationId xmlns:a16="http://schemas.microsoft.com/office/drawing/2014/main" id="{053F06F8-2EE8-4E67-B635-3CBDC662C86B}"/>
              </a:ext>
            </a:extLst>
          </p:cNvPr>
          <p:cNvPicPr>
            <a:picLocks noChangeAspect="1"/>
          </p:cNvPicPr>
          <p:nvPr/>
        </p:nvPicPr>
        <p:blipFill>
          <a:blip r:embed="rId12"/>
          <a:stretch>
            <a:fillRect/>
          </a:stretch>
        </p:blipFill>
        <p:spPr>
          <a:xfrm>
            <a:off x="6021494" y="5929956"/>
            <a:ext cx="4541914" cy="381033"/>
          </a:xfrm>
          <a:prstGeom prst="rect">
            <a:avLst/>
          </a:prstGeom>
          <a:ln>
            <a:solidFill>
              <a:schemeClr val="tx1"/>
            </a:solidFill>
          </a:ln>
        </p:spPr>
      </p:pic>
      <p:sp>
        <p:nvSpPr>
          <p:cNvPr id="35" name="Arrow: Right 34">
            <a:extLst>
              <a:ext uri="{FF2B5EF4-FFF2-40B4-BE49-F238E27FC236}">
                <a16:creationId xmlns:a16="http://schemas.microsoft.com/office/drawing/2014/main" id="{12407683-785F-4428-BD25-93FAF59534E5}"/>
              </a:ext>
            </a:extLst>
          </p:cNvPr>
          <p:cNvSpPr/>
          <p:nvPr/>
        </p:nvSpPr>
        <p:spPr>
          <a:xfrm>
            <a:off x="3853827" y="5578441"/>
            <a:ext cx="2167667" cy="294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314" name="Picture 2" descr="GitHub Logo, history, meaning, symbol, PNG">
            <a:hlinkClick r:id="rId13"/>
            <a:extLst>
              <a:ext uri="{FF2B5EF4-FFF2-40B4-BE49-F238E27FC236}">
                <a16:creationId xmlns:a16="http://schemas.microsoft.com/office/drawing/2014/main" id="{2AC243F1-B233-464A-BACB-7264D18B1C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5364" y="3865042"/>
            <a:ext cx="2157728" cy="121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10" descr="IDEAS? What Should We Do Next?">
            <a:extLst>
              <a:ext uri="{FF2B5EF4-FFF2-40B4-BE49-F238E27FC236}">
                <a16:creationId xmlns:a16="http://schemas.microsoft.com/office/drawing/2014/main" id="{03AE806F-6F4B-47FE-BEFE-4305F13B4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808" y="699325"/>
            <a:ext cx="1916181" cy="5490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FFA880C-991F-4D1E-957A-5128272F539F}"/>
              </a:ext>
            </a:extLst>
          </p:cNvPr>
          <p:cNvPicPr>
            <a:picLocks noChangeAspect="1"/>
          </p:cNvPicPr>
          <p:nvPr/>
        </p:nvPicPr>
        <p:blipFill>
          <a:blip r:embed="rId4"/>
          <a:stretch>
            <a:fillRect/>
          </a:stretch>
        </p:blipFill>
        <p:spPr>
          <a:xfrm>
            <a:off x="9354989" y="1248374"/>
            <a:ext cx="2217818" cy="435816"/>
          </a:xfrm>
          <a:prstGeom prst="rect">
            <a:avLst/>
          </a:prstGeom>
        </p:spPr>
      </p:pic>
      <p:sp>
        <p:nvSpPr>
          <p:cNvPr id="5" name="Rectangle 4">
            <a:extLst>
              <a:ext uri="{FF2B5EF4-FFF2-40B4-BE49-F238E27FC236}">
                <a16:creationId xmlns:a16="http://schemas.microsoft.com/office/drawing/2014/main" id="{98CD6941-E58C-43F5-B67D-73B9BC17E1B8}"/>
              </a:ext>
            </a:extLst>
          </p:cNvPr>
          <p:cNvSpPr/>
          <p:nvPr/>
        </p:nvSpPr>
        <p:spPr>
          <a:xfrm>
            <a:off x="770010" y="1392499"/>
            <a:ext cx="3244941" cy="29169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1. Getting response from HTML</a:t>
            </a:r>
            <a:endParaRPr lang="en-IN" b="1" dirty="0"/>
          </a:p>
        </p:txBody>
      </p:sp>
      <p:pic>
        <p:nvPicPr>
          <p:cNvPr id="10" name="Picture 9">
            <a:extLst>
              <a:ext uri="{FF2B5EF4-FFF2-40B4-BE49-F238E27FC236}">
                <a16:creationId xmlns:a16="http://schemas.microsoft.com/office/drawing/2014/main" id="{264658E8-9E2F-4042-B349-075B283E3CFA}"/>
              </a:ext>
            </a:extLst>
          </p:cNvPr>
          <p:cNvPicPr>
            <a:picLocks noChangeAspect="1"/>
          </p:cNvPicPr>
          <p:nvPr/>
        </p:nvPicPr>
        <p:blipFill>
          <a:blip r:embed="rId5"/>
          <a:stretch>
            <a:fillRect/>
          </a:stretch>
        </p:blipFill>
        <p:spPr>
          <a:xfrm>
            <a:off x="770009" y="1760297"/>
            <a:ext cx="3564101" cy="291691"/>
          </a:xfrm>
          <a:prstGeom prst="rect">
            <a:avLst/>
          </a:prstGeom>
          <a:ln>
            <a:solidFill>
              <a:schemeClr val="tx1"/>
            </a:solidFill>
          </a:ln>
        </p:spPr>
      </p:pic>
      <p:sp>
        <p:nvSpPr>
          <p:cNvPr id="12" name="Rectangle 11">
            <a:extLst>
              <a:ext uri="{FF2B5EF4-FFF2-40B4-BE49-F238E27FC236}">
                <a16:creationId xmlns:a16="http://schemas.microsoft.com/office/drawing/2014/main" id="{73396D91-32E3-475F-AC20-AA5897D77CDF}"/>
              </a:ext>
            </a:extLst>
          </p:cNvPr>
          <p:cNvSpPr/>
          <p:nvPr/>
        </p:nvSpPr>
        <p:spPr>
          <a:xfrm>
            <a:off x="5021381" y="1337525"/>
            <a:ext cx="3327178" cy="40163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2. Creating </a:t>
            </a:r>
            <a:r>
              <a:rPr lang="en-US" b="1" dirty="0" err="1"/>
              <a:t>BeautifulSoup</a:t>
            </a:r>
            <a:r>
              <a:rPr lang="en-US" b="1" dirty="0"/>
              <a:t> object</a:t>
            </a:r>
            <a:endParaRPr lang="en-IN" b="1" dirty="0"/>
          </a:p>
        </p:txBody>
      </p:sp>
      <p:pic>
        <p:nvPicPr>
          <p:cNvPr id="14" name="Picture 13">
            <a:extLst>
              <a:ext uri="{FF2B5EF4-FFF2-40B4-BE49-F238E27FC236}">
                <a16:creationId xmlns:a16="http://schemas.microsoft.com/office/drawing/2014/main" id="{3BDE8776-D183-4D00-9CE3-30DE3AE545F3}"/>
              </a:ext>
            </a:extLst>
          </p:cNvPr>
          <p:cNvPicPr>
            <a:picLocks noChangeAspect="1"/>
          </p:cNvPicPr>
          <p:nvPr/>
        </p:nvPicPr>
        <p:blipFill>
          <a:blip r:embed="rId6"/>
          <a:stretch>
            <a:fillRect/>
          </a:stretch>
        </p:blipFill>
        <p:spPr>
          <a:xfrm>
            <a:off x="5117992" y="1760296"/>
            <a:ext cx="4905709" cy="291691"/>
          </a:xfrm>
          <a:prstGeom prst="rect">
            <a:avLst/>
          </a:prstGeom>
          <a:ln>
            <a:solidFill>
              <a:schemeClr val="tx1"/>
            </a:solidFill>
          </a:ln>
        </p:spPr>
      </p:pic>
      <p:sp>
        <p:nvSpPr>
          <p:cNvPr id="15" name="Arrow: Right 14">
            <a:extLst>
              <a:ext uri="{FF2B5EF4-FFF2-40B4-BE49-F238E27FC236}">
                <a16:creationId xmlns:a16="http://schemas.microsoft.com/office/drawing/2014/main" id="{63021441-0ED0-497F-9B2E-E0B6AA4CDA16}"/>
              </a:ext>
            </a:extLst>
          </p:cNvPr>
          <p:cNvSpPr/>
          <p:nvPr/>
        </p:nvSpPr>
        <p:spPr>
          <a:xfrm>
            <a:off x="4334110" y="1833217"/>
            <a:ext cx="783882" cy="145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7E434106-46B0-440F-8E1A-1A0D33EB85BF}"/>
              </a:ext>
            </a:extLst>
          </p:cNvPr>
          <p:cNvSpPr/>
          <p:nvPr/>
        </p:nvSpPr>
        <p:spPr>
          <a:xfrm>
            <a:off x="7300599" y="2128093"/>
            <a:ext cx="1797269" cy="36786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3. Finding Tables</a:t>
            </a:r>
            <a:endParaRPr lang="en-IN" b="1" dirty="0"/>
          </a:p>
        </p:txBody>
      </p:sp>
      <p:pic>
        <p:nvPicPr>
          <p:cNvPr id="18" name="Picture 17">
            <a:extLst>
              <a:ext uri="{FF2B5EF4-FFF2-40B4-BE49-F238E27FC236}">
                <a16:creationId xmlns:a16="http://schemas.microsoft.com/office/drawing/2014/main" id="{0FEDBFCF-BD6E-4D6D-8755-A4C8EF2AA47C}"/>
              </a:ext>
            </a:extLst>
          </p:cNvPr>
          <p:cNvPicPr>
            <a:picLocks noChangeAspect="1"/>
          </p:cNvPicPr>
          <p:nvPr/>
        </p:nvPicPr>
        <p:blipFill>
          <a:blip r:embed="rId7"/>
          <a:stretch>
            <a:fillRect/>
          </a:stretch>
        </p:blipFill>
        <p:spPr>
          <a:xfrm>
            <a:off x="7431214" y="2585167"/>
            <a:ext cx="3742229" cy="344433"/>
          </a:xfrm>
          <a:prstGeom prst="rect">
            <a:avLst/>
          </a:prstGeom>
          <a:ln>
            <a:solidFill>
              <a:schemeClr val="tx1"/>
            </a:solidFill>
          </a:ln>
        </p:spPr>
      </p:pic>
      <p:sp>
        <p:nvSpPr>
          <p:cNvPr id="19" name="Arrow: Down 18">
            <a:extLst>
              <a:ext uri="{FF2B5EF4-FFF2-40B4-BE49-F238E27FC236}">
                <a16:creationId xmlns:a16="http://schemas.microsoft.com/office/drawing/2014/main" id="{F8C476C3-2394-47A5-AB77-C4B4DEF3034E}"/>
              </a:ext>
            </a:extLst>
          </p:cNvPr>
          <p:cNvSpPr/>
          <p:nvPr/>
        </p:nvSpPr>
        <p:spPr>
          <a:xfrm>
            <a:off x="9457877" y="2047722"/>
            <a:ext cx="237892" cy="5244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A8AE6EDF-EBAA-499F-8875-7D4BC928B36E}"/>
              </a:ext>
            </a:extLst>
          </p:cNvPr>
          <p:cNvSpPr/>
          <p:nvPr/>
        </p:nvSpPr>
        <p:spPr>
          <a:xfrm>
            <a:off x="7300599" y="2965821"/>
            <a:ext cx="2613230" cy="36786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4. Getting Column Names</a:t>
            </a:r>
            <a:endParaRPr lang="en-IN" b="1" dirty="0"/>
          </a:p>
        </p:txBody>
      </p:sp>
      <p:pic>
        <p:nvPicPr>
          <p:cNvPr id="22" name="Picture 21">
            <a:extLst>
              <a:ext uri="{FF2B5EF4-FFF2-40B4-BE49-F238E27FC236}">
                <a16:creationId xmlns:a16="http://schemas.microsoft.com/office/drawing/2014/main" id="{C1B0CEB5-8C96-43A5-81E7-AD16548B53EF}"/>
              </a:ext>
            </a:extLst>
          </p:cNvPr>
          <p:cNvPicPr>
            <a:picLocks noChangeAspect="1"/>
          </p:cNvPicPr>
          <p:nvPr/>
        </p:nvPicPr>
        <p:blipFill>
          <a:blip r:embed="rId8"/>
          <a:stretch>
            <a:fillRect/>
          </a:stretch>
        </p:blipFill>
        <p:spPr>
          <a:xfrm>
            <a:off x="7440195" y="3384144"/>
            <a:ext cx="3101681" cy="1511844"/>
          </a:xfrm>
          <a:prstGeom prst="rect">
            <a:avLst/>
          </a:prstGeom>
          <a:ln>
            <a:solidFill>
              <a:schemeClr val="tx1"/>
            </a:solidFill>
          </a:ln>
        </p:spPr>
      </p:pic>
      <p:sp>
        <p:nvSpPr>
          <p:cNvPr id="23" name="Arrow: Down 22">
            <a:extLst>
              <a:ext uri="{FF2B5EF4-FFF2-40B4-BE49-F238E27FC236}">
                <a16:creationId xmlns:a16="http://schemas.microsoft.com/office/drawing/2014/main" id="{6DEC1E09-B115-4674-9581-9FF9E690720E}"/>
              </a:ext>
            </a:extLst>
          </p:cNvPr>
          <p:cNvSpPr/>
          <p:nvPr/>
        </p:nvSpPr>
        <p:spPr>
          <a:xfrm>
            <a:off x="10201139" y="2922480"/>
            <a:ext cx="262759" cy="454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32B943C-BC80-48E2-8E9F-A1A41BCB1350}"/>
              </a:ext>
            </a:extLst>
          </p:cNvPr>
          <p:cNvSpPr/>
          <p:nvPr/>
        </p:nvSpPr>
        <p:spPr>
          <a:xfrm>
            <a:off x="780521" y="2120053"/>
            <a:ext cx="2535492" cy="36786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5. Creation of Dictionary</a:t>
            </a:r>
            <a:endParaRPr lang="en-IN" b="1" dirty="0"/>
          </a:p>
        </p:txBody>
      </p:sp>
      <p:pic>
        <p:nvPicPr>
          <p:cNvPr id="26" name="Picture 25">
            <a:extLst>
              <a:ext uri="{FF2B5EF4-FFF2-40B4-BE49-F238E27FC236}">
                <a16:creationId xmlns:a16="http://schemas.microsoft.com/office/drawing/2014/main" id="{0229E031-4959-45E7-83BD-15B46065B207}"/>
              </a:ext>
            </a:extLst>
          </p:cNvPr>
          <p:cNvPicPr>
            <a:picLocks noChangeAspect="1"/>
          </p:cNvPicPr>
          <p:nvPr/>
        </p:nvPicPr>
        <p:blipFill>
          <a:blip r:embed="rId9"/>
          <a:stretch>
            <a:fillRect/>
          </a:stretch>
        </p:blipFill>
        <p:spPr>
          <a:xfrm>
            <a:off x="1196686" y="2498239"/>
            <a:ext cx="2975921" cy="2002945"/>
          </a:xfrm>
          <a:prstGeom prst="rect">
            <a:avLst/>
          </a:prstGeom>
          <a:ln>
            <a:solidFill>
              <a:schemeClr val="tx1"/>
            </a:solidFill>
          </a:ln>
        </p:spPr>
      </p:pic>
      <p:sp>
        <p:nvSpPr>
          <p:cNvPr id="27" name="Arrow: Right 26">
            <a:extLst>
              <a:ext uri="{FF2B5EF4-FFF2-40B4-BE49-F238E27FC236}">
                <a16:creationId xmlns:a16="http://schemas.microsoft.com/office/drawing/2014/main" id="{3867FE39-CE08-4B70-ADE3-927692DD9002}"/>
              </a:ext>
            </a:extLst>
          </p:cNvPr>
          <p:cNvSpPr/>
          <p:nvPr/>
        </p:nvSpPr>
        <p:spPr>
          <a:xfrm rot="10800000">
            <a:off x="4172606" y="4157760"/>
            <a:ext cx="3258607" cy="186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298E46C9-0C9A-41D4-BE0D-706E51913BF8}"/>
              </a:ext>
            </a:extLst>
          </p:cNvPr>
          <p:cNvSpPr/>
          <p:nvPr/>
        </p:nvSpPr>
        <p:spPr>
          <a:xfrm>
            <a:off x="738480" y="4583843"/>
            <a:ext cx="5441731" cy="35374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6. Appending Data to Keys</a:t>
            </a:r>
            <a:r>
              <a:rPr lang="en-US" dirty="0"/>
              <a:t> (refer to notebook Block 16)</a:t>
            </a:r>
            <a:endParaRPr lang="en-IN" dirty="0"/>
          </a:p>
        </p:txBody>
      </p:sp>
      <p:pic>
        <p:nvPicPr>
          <p:cNvPr id="30" name="Picture 29">
            <a:extLst>
              <a:ext uri="{FF2B5EF4-FFF2-40B4-BE49-F238E27FC236}">
                <a16:creationId xmlns:a16="http://schemas.microsoft.com/office/drawing/2014/main" id="{81251A9E-9C33-4EB1-9C62-A8E8E9685E60}"/>
              </a:ext>
            </a:extLst>
          </p:cNvPr>
          <p:cNvPicPr>
            <a:picLocks noChangeAspect="1"/>
          </p:cNvPicPr>
          <p:nvPr/>
        </p:nvPicPr>
        <p:blipFill>
          <a:blip r:embed="rId10"/>
          <a:stretch>
            <a:fillRect/>
          </a:stretch>
        </p:blipFill>
        <p:spPr>
          <a:xfrm>
            <a:off x="1079349" y="4878571"/>
            <a:ext cx="3093258" cy="1032842"/>
          </a:xfrm>
          <a:prstGeom prst="rect">
            <a:avLst/>
          </a:prstGeom>
          <a:ln>
            <a:solidFill>
              <a:schemeClr val="tx1"/>
            </a:solidFill>
          </a:ln>
        </p:spPr>
      </p:pic>
      <p:cxnSp>
        <p:nvCxnSpPr>
          <p:cNvPr id="32" name="Connector: Curved 31">
            <a:extLst>
              <a:ext uri="{FF2B5EF4-FFF2-40B4-BE49-F238E27FC236}">
                <a16:creationId xmlns:a16="http://schemas.microsoft.com/office/drawing/2014/main" id="{AEB92D5F-C911-4DBF-A85E-35E463911E00}"/>
              </a:ext>
            </a:extLst>
          </p:cNvPr>
          <p:cNvCxnSpPr>
            <a:stCxn id="26" idx="1"/>
            <a:endCxn id="30" idx="1"/>
          </p:cNvCxnSpPr>
          <p:nvPr/>
        </p:nvCxnSpPr>
        <p:spPr>
          <a:xfrm rot="10800000" flipV="1">
            <a:off x="1079350" y="3499712"/>
            <a:ext cx="117337" cy="1895280"/>
          </a:xfrm>
          <a:prstGeom prst="curvedConnector3">
            <a:avLst>
              <a:gd name="adj1" fmla="val 491885"/>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34" name="Rectangle 33">
            <a:extLst>
              <a:ext uri="{FF2B5EF4-FFF2-40B4-BE49-F238E27FC236}">
                <a16:creationId xmlns:a16="http://schemas.microsoft.com/office/drawing/2014/main" id="{0342AF8E-6302-4FBC-A767-5C327A422C78}"/>
              </a:ext>
            </a:extLst>
          </p:cNvPr>
          <p:cNvSpPr/>
          <p:nvPr/>
        </p:nvSpPr>
        <p:spPr>
          <a:xfrm>
            <a:off x="6749401" y="4972184"/>
            <a:ext cx="3930741" cy="32407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7. Converting Dictionary to Data Frame</a:t>
            </a:r>
            <a:endParaRPr lang="en-IN" b="1" dirty="0"/>
          </a:p>
        </p:txBody>
      </p:sp>
      <p:pic>
        <p:nvPicPr>
          <p:cNvPr id="36" name="Picture 35">
            <a:extLst>
              <a:ext uri="{FF2B5EF4-FFF2-40B4-BE49-F238E27FC236}">
                <a16:creationId xmlns:a16="http://schemas.microsoft.com/office/drawing/2014/main" id="{AEA9F5C6-1241-4A5C-9F75-1EA8F9EE0B67}"/>
              </a:ext>
            </a:extLst>
          </p:cNvPr>
          <p:cNvPicPr>
            <a:picLocks noChangeAspect="1"/>
          </p:cNvPicPr>
          <p:nvPr/>
        </p:nvPicPr>
        <p:blipFill>
          <a:blip r:embed="rId11"/>
          <a:stretch>
            <a:fillRect/>
          </a:stretch>
        </p:blipFill>
        <p:spPr>
          <a:xfrm>
            <a:off x="7253586" y="5383892"/>
            <a:ext cx="4097484" cy="273165"/>
          </a:xfrm>
          <a:prstGeom prst="rect">
            <a:avLst/>
          </a:prstGeom>
          <a:ln>
            <a:solidFill>
              <a:schemeClr val="tx1"/>
            </a:solidFill>
          </a:ln>
        </p:spPr>
      </p:pic>
      <p:sp>
        <p:nvSpPr>
          <p:cNvPr id="37" name="Arrow: Right 36">
            <a:extLst>
              <a:ext uri="{FF2B5EF4-FFF2-40B4-BE49-F238E27FC236}">
                <a16:creationId xmlns:a16="http://schemas.microsoft.com/office/drawing/2014/main" id="{221A01D6-DEB9-4573-8A9C-E99470805C39}"/>
              </a:ext>
            </a:extLst>
          </p:cNvPr>
          <p:cNvSpPr/>
          <p:nvPr/>
        </p:nvSpPr>
        <p:spPr>
          <a:xfrm>
            <a:off x="4172607" y="5389178"/>
            <a:ext cx="3064600" cy="2054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A3A3B9BC-A1AD-44D1-9075-719A022C9271}"/>
              </a:ext>
            </a:extLst>
          </p:cNvPr>
          <p:cNvSpPr/>
          <p:nvPr/>
        </p:nvSpPr>
        <p:spPr>
          <a:xfrm>
            <a:off x="5627214" y="5767267"/>
            <a:ext cx="2572019" cy="33769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8. Export to flat file (.csv)</a:t>
            </a:r>
            <a:endParaRPr lang="en-IN" b="1" dirty="0"/>
          </a:p>
        </p:txBody>
      </p:sp>
      <p:pic>
        <p:nvPicPr>
          <p:cNvPr id="40" name="Picture 39">
            <a:extLst>
              <a:ext uri="{FF2B5EF4-FFF2-40B4-BE49-F238E27FC236}">
                <a16:creationId xmlns:a16="http://schemas.microsoft.com/office/drawing/2014/main" id="{FF85C4BC-2986-431B-982A-B1C44CE95416}"/>
              </a:ext>
            </a:extLst>
          </p:cNvPr>
          <p:cNvPicPr>
            <a:picLocks noChangeAspect="1"/>
          </p:cNvPicPr>
          <p:nvPr/>
        </p:nvPicPr>
        <p:blipFill>
          <a:blip r:embed="rId12"/>
          <a:stretch>
            <a:fillRect/>
          </a:stretch>
        </p:blipFill>
        <p:spPr>
          <a:xfrm>
            <a:off x="5704907" y="6193314"/>
            <a:ext cx="3810330" cy="464860"/>
          </a:xfrm>
          <a:prstGeom prst="rect">
            <a:avLst/>
          </a:prstGeom>
          <a:ln>
            <a:solidFill>
              <a:schemeClr val="tx1"/>
            </a:solidFill>
          </a:ln>
        </p:spPr>
      </p:pic>
      <p:pic>
        <p:nvPicPr>
          <p:cNvPr id="41" name="Picture 2" descr="GitHub Logo, history, meaning, symbol, PNG">
            <a:hlinkClick r:id="rId13"/>
            <a:extLst>
              <a:ext uri="{FF2B5EF4-FFF2-40B4-BE49-F238E27FC236}">
                <a16:creationId xmlns:a16="http://schemas.microsoft.com/office/drawing/2014/main" id="{8FAF415D-B987-485F-BF2C-EACF391DBC9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2475" y="2558232"/>
            <a:ext cx="2157728" cy="121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1497</TotalTime>
  <Words>2448</Words>
  <Application>Microsoft Office PowerPoint</Application>
  <PresentationFormat>Widescreen</PresentationFormat>
  <Paragraphs>296</Paragraphs>
  <Slides>47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Calibri</vt:lpstr>
      <vt:lpstr>Calibri Light</vt:lpstr>
      <vt:lpstr>Cambria</vt:lpstr>
      <vt:lpstr>IBM Plex Mono SemiBold</vt:lpstr>
      <vt:lpstr>IBM Plex Mono Text</vt:lpstr>
      <vt:lpstr>Roboto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Sourav Das</cp:lastModifiedBy>
  <cp:revision>245</cp:revision>
  <dcterms:created xsi:type="dcterms:W3CDTF">2021-04-29T18:58:34Z</dcterms:created>
  <dcterms:modified xsi:type="dcterms:W3CDTF">2022-03-05T20:39:06Z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